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301" r:id="rId3"/>
    <p:sldId id="256" r:id="rId4"/>
    <p:sldId id="305" r:id="rId5"/>
    <p:sldId id="299" r:id="rId6"/>
    <p:sldId id="257" r:id="rId7"/>
    <p:sldId id="258" r:id="rId8"/>
    <p:sldId id="275" r:id="rId9"/>
    <p:sldId id="259" r:id="rId10"/>
    <p:sldId id="274" r:id="rId11"/>
    <p:sldId id="277" r:id="rId12"/>
    <p:sldId id="260" r:id="rId13"/>
    <p:sldId id="287" r:id="rId14"/>
    <p:sldId id="276" r:id="rId15"/>
    <p:sldId id="282" r:id="rId16"/>
    <p:sldId id="278" r:id="rId17"/>
    <p:sldId id="304" r:id="rId18"/>
    <p:sldId id="292" r:id="rId19"/>
    <p:sldId id="293" r:id="rId20"/>
    <p:sldId id="280" r:id="rId21"/>
    <p:sldId id="294" r:id="rId22"/>
    <p:sldId id="289" r:id="rId23"/>
    <p:sldId id="286" r:id="rId24"/>
    <p:sldId id="285" r:id="rId25"/>
    <p:sldId id="284" r:id="rId26"/>
    <p:sldId id="288" r:id="rId27"/>
    <p:sldId id="281" r:id="rId28"/>
    <p:sldId id="261" r:id="rId29"/>
    <p:sldId id="291" r:id="rId30"/>
    <p:sldId id="283" r:id="rId31"/>
    <p:sldId id="298" r:id="rId32"/>
    <p:sldId id="296" r:id="rId33"/>
    <p:sldId id="303" r:id="rId34"/>
    <p:sldId id="302" r:id="rId35"/>
    <p:sldId id="295" r:id="rId36"/>
    <p:sldId id="297" r:id="rId37"/>
    <p:sldId id="290"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F97"/>
    <a:srgbClr val="579041"/>
    <a:srgbClr val="053D56"/>
    <a:srgbClr val="F1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103" d="100"/>
          <a:sy n="103" d="100"/>
        </p:scale>
        <p:origin x="132"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8C7F-9803-4F2A-B15C-8C3E61DF2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61E082-A2D4-4F4F-9A1F-E7AFA6C82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495535-3732-4243-A5BC-FF5857B82054}"/>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D8A5B5B1-4DA6-4565-BF2B-3E4C18613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66C296-326E-43CF-AA5F-96B04859FC88}"/>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322226429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6208-5E47-4A31-8534-FE73C0CB2C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7E6C9B-9016-4488-8541-75D26135F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7E0ABD-6C54-4B8B-9A5E-BBD9542E75D4}"/>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F9A4759A-5FB9-4E37-BFAD-A2B12C78D0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9A50B-9295-43CB-8666-4B09AB8718E6}"/>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8957318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EF823B-BD95-4DC6-A142-B93EDC29A8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E8E793-A16A-4BC6-8329-D65FDA47FE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CCC295-B8EB-488B-8B33-73345BE847EA}"/>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69B5FD7F-8837-45C7-A7AE-F381D06A8A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34C46D-1B41-4BC6-A244-2B1394E3C2CC}"/>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72595321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F341-71B8-401D-B8F8-0F5480E27D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79BEA-3046-41A4-8602-62B7C195B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215A4E-68D8-48FC-8D6A-BECD1EEE7AC2}"/>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635469CE-5765-471A-9395-0F05344909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0E2FC4-CD03-4E42-8E45-B6F9E7391DD9}"/>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3387484865"/>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EE20-547E-4FE6-A238-466BDC888D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8C4D9D-C2D8-4D37-A84A-3D56C977D0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8EE4D-C8B9-4D02-A63C-803F4923A60A}"/>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CFBB0E07-CBF1-46A8-98F6-285FFEBA6D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EF166-1471-4A77-AC0B-CAA0429DA0E0}"/>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2352283485"/>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E367-A7DF-4A76-BFCF-BA64B81FB9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1F29C0-27BE-4045-BDB8-1865BFB09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C119D4-F842-4A56-A5C0-F6B2B6022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C6A2D0-B8A2-4D5C-8BD6-BA91AF9B7922}"/>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6" name="Footer Placeholder 5">
            <a:extLst>
              <a:ext uri="{FF2B5EF4-FFF2-40B4-BE49-F238E27FC236}">
                <a16:creationId xmlns:a16="http://schemas.microsoft.com/office/drawing/2014/main" id="{7A2D1B28-B908-40B7-A1E0-FA4B8D0CC1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498AC-8E3C-4C07-BBA6-AE866066B702}"/>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255040528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B215-5A07-4FA4-8C8C-0A40049660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C83ED1-230A-4B3F-8F0C-C146A03D06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9DD51-1DB3-4C4B-BD9B-C322B5A0B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4815DE-8D4B-4782-92C3-978F93514B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BE810D-215E-42E8-9932-2C5EEB9311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E58155-E8AF-4FA1-9BB9-4A38AACE3114}"/>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8" name="Footer Placeholder 7">
            <a:extLst>
              <a:ext uri="{FF2B5EF4-FFF2-40B4-BE49-F238E27FC236}">
                <a16:creationId xmlns:a16="http://schemas.microsoft.com/office/drawing/2014/main" id="{79BF1528-EFC1-46CA-AA25-B425D5BA56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295377-FF07-459B-A886-883B444D708E}"/>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250490416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9086-5604-48ED-B2A0-551928DE95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B313F2-E4BC-420A-BF91-C559283648C1}"/>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4" name="Footer Placeholder 3">
            <a:extLst>
              <a:ext uri="{FF2B5EF4-FFF2-40B4-BE49-F238E27FC236}">
                <a16:creationId xmlns:a16="http://schemas.microsoft.com/office/drawing/2014/main" id="{761A3D43-91A6-4836-B909-15F0E7E77F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967DD8-1B63-4DEE-A2EF-F06A9E4F7D4E}"/>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306888661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AE207-94E7-49A7-BB81-4B6F1AC4A0A0}"/>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3" name="Footer Placeholder 2">
            <a:extLst>
              <a:ext uri="{FF2B5EF4-FFF2-40B4-BE49-F238E27FC236}">
                <a16:creationId xmlns:a16="http://schemas.microsoft.com/office/drawing/2014/main" id="{BA8E3EE7-6FE5-4317-9AD2-35AC140A4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47C83A-A416-4AC8-B798-0D134B0E2891}"/>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3258667418"/>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C0C0-D895-4ECA-BA0E-DF98519AE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04F191-E0E9-40A5-9381-CAD25B1ED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A2CC7C-414F-4F83-A4A0-7B1645899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42BA0-DD5D-4A64-A550-F7A77EEED4E5}"/>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6" name="Footer Placeholder 5">
            <a:extLst>
              <a:ext uri="{FF2B5EF4-FFF2-40B4-BE49-F238E27FC236}">
                <a16:creationId xmlns:a16="http://schemas.microsoft.com/office/drawing/2014/main" id="{B00FE3D7-7DD3-46CA-BBD1-1F5A5B91F6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D70C7-AE18-4E9E-BCEC-1913BFE2E3DE}"/>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229905067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6C6E-32BA-426C-B878-500397866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7CCECF-DF4B-4A29-A36C-EB9B7F62A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F0956F-F48A-4720-8186-5988786D0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E6DE5-D223-4410-8B46-56F3410DD44D}"/>
              </a:ext>
            </a:extLst>
          </p:cNvPr>
          <p:cNvSpPr>
            <a:spLocks noGrp="1"/>
          </p:cNvSpPr>
          <p:nvPr>
            <p:ph type="dt" sz="half" idx="10"/>
          </p:nvPr>
        </p:nvSpPr>
        <p:spPr/>
        <p:txBody>
          <a:bodyPr/>
          <a:lstStyle/>
          <a:p>
            <a:fld id="{947EE5A6-7714-4BC1-AD63-EA263D1051C1}" type="datetimeFigureOut">
              <a:rPr lang="en-GB" smtClean="0"/>
              <a:t>18/10/2022</a:t>
            </a:fld>
            <a:endParaRPr lang="en-GB"/>
          </a:p>
        </p:txBody>
      </p:sp>
      <p:sp>
        <p:nvSpPr>
          <p:cNvPr id="6" name="Footer Placeholder 5">
            <a:extLst>
              <a:ext uri="{FF2B5EF4-FFF2-40B4-BE49-F238E27FC236}">
                <a16:creationId xmlns:a16="http://schemas.microsoft.com/office/drawing/2014/main" id="{65CCB052-BC6A-41AB-BE18-2B91C8D5EC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5D0941-7165-4581-BEEB-DEB52155D841}"/>
              </a:ext>
            </a:extLst>
          </p:cNvPr>
          <p:cNvSpPr>
            <a:spLocks noGrp="1"/>
          </p:cNvSpPr>
          <p:nvPr>
            <p:ph type="sldNum" sz="quarter" idx="12"/>
          </p:nvPr>
        </p:nvSpPr>
        <p:spPr/>
        <p:txBody>
          <a:bodyPr/>
          <a:lstStyle/>
          <a:p>
            <a:fld id="{742A5325-1535-4F75-87E4-096136769D68}" type="slidenum">
              <a:rPr lang="en-GB" smtClean="0"/>
              <a:t>‹#›</a:t>
            </a:fld>
            <a:endParaRPr lang="en-GB"/>
          </a:p>
        </p:txBody>
      </p:sp>
    </p:spTree>
    <p:extLst>
      <p:ext uri="{BB962C8B-B14F-4D97-AF65-F5344CB8AC3E}">
        <p14:creationId xmlns:p14="http://schemas.microsoft.com/office/powerpoint/2010/main" val="2255478145"/>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F0755-E005-4070-8EC6-DA9A392931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25450E-6961-4BDE-9637-010ADF6B1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04AAD0-F28B-42B4-B9C3-9AA8F5253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EE5A6-7714-4BC1-AD63-EA263D1051C1}" type="datetimeFigureOut">
              <a:rPr lang="en-GB" smtClean="0"/>
              <a:t>18/10/2022</a:t>
            </a:fld>
            <a:endParaRPr lang="en-GB"/>
          </a:p>
        </p:txBody>
      </p:sp>
      <p:sp>
        <p:nvSpPr>
          <p:cNvPr id="5" name="Footer Placeholder 4">
            <a:extLst>
              <a:ext uri="{FF2B5EF4-FFF2-40B4-BE49-F238E27FC236}">
                <a16:creationId xmlns:a16="http://schemas.microsoft.com/office/drawing/2014/main" id="{5609D306-4436-47AE-ADD2-1DD51E5F0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EEA14E-26F1-4BAF-997C-C16BA4EB1A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A5325-1535-4F75-87E4-096136769D68}" type="slidenum">
              <a:rPr lang="en-GB" smtClean="0"/>
              <a:t>‹#›</a:t>
            </a:fld>
            <a:endParaRPr lang="en-GB"/>
          </a:p>
        </p:txBody>
      </p:sp>
    </p:spTree>
    <p:extLst>
      <p:ext uri="{BB962C8B-B14F-4D97-AF65-F5344CB8AC3E}">
        <p14:creationId xmlns:p14="http://schemas.microsoft.com/office/powerpoint/2010/main" val="84992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k.pieniazek@dmu.ac.uk" TargetMode="External"/><Relationship Id="rId2" Type="http://schemas.openxmlformats.org/officeDocument/2006/relationships/hyperlink" Target="https://www.proficio-faber.org/circular-cosmetics-innovation-enterprise" TargetMode="External"/><Relationship Id="rId1" Type="http://schemas.openxmlformats.org/officeDocument/2006/relationships/slideLayout" Target="../slideLayouts/slideLayout1.xml"/><Relationship Id="rId4" Type="http://schemas.openxmlformats.org/officeDocument/2006/relationships/hyperlink" Target="http://www.proficio-faber.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oblin.com/ten-types" TargetMode="Externa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www.proficio-faber.org/circular-cosmetics-innovation-enterpris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lucidspark.com/landing/create/online-sticky-notes?utm_source=google&amp;utm_medium=cpc&amp;utm_campaign=_spark_en_tier1_mixed_search_nb_bmm_&amp;km_CPC_CampaignId=11277231980&amp;km_CPC_AdGroupID=111001803056&amp;km_CPC_Keyword=%2Bsticky%20%2Bnotes%20%2Bapp&amp;km_CPC_MatchType=b&amp;km_CPC_ExtensionID=&amp;km_CPC_Network=g&amp;km_CPC_AdPosition=&amp;km_CPC_Creative=470768513978&amp;km_CPC_TargetID=kwd-308265125245&amp;km_CPC_Country=1006867&amp;km_CPC_Device=c&amp;km_CPC_placement=&amp;km_CPC_target=&amp;mkwid=sR1VOCYbJ_pcrid_470768513978_pkw_%2Bsticky%20%2Bnotes%20%2Bapp_pmt_b_pdv_c_slid__pgrid_111001803056_ptaid_kwd-308265125245&amp;gclid=CjwKCAiAp8iMBhAqEiwAJb94z9RdN3k8aXQXRoy9iJ15VZuj6IeFXUb08NvkBTlFB45VJnWtAY7CBRoC_QMQAvD_Bw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pinterest.co.uk/WorldBrandDesign/cosmetic-brand-and-packaging-design/"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s://99designs.co.uk/blog/logo-branding/cosmetics-brand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blog.planoly.com/how-to-create-a-brand-moodboard-planoly"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hyperlink" Target="https://www.henkel.com/spotlight/features/driving-progress-toward-a-circular-econom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prinnova.com/the-circular-economy-cosmetics/" TargetMode="Externa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s://ec.europa.eu/environment/ecolabe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designthink.space/esg-circular-business-models" TargetMode="Externa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s://edition.cnn.com/style/article/ancient-egypt-beauty-ritual-artsy/index.html" TargetMode="Externa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B02817-6D8C-4B15-AF26-C587BBC90F15}"/>
              </a:ext>
            </a:extLst>
          </p:cNvPr>
          <p:cNvSpPr/>
          <p:nvPr/>
        </p:nvSpPr>
        <p:spPr>
          <a:xfrm>
            <a:off x="0" y="0"/>
            <a:ext cx="12192000" cy="587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3E20DC1-D89C-4EAE-B3F1-6240D064C6F0}"/>
              </a:ext>
            </a:extLst>
          </p:cNvPr>
          <p:cNvSpPr txBox="1"/>
          <p:nvPr/>
        </p:nvSpPr>
        <p:spPr>
          <a:xfrm>
            <a:off x="798051" y="6041409"/>
            <a:ext cx="10860550" cy="584775"/>
          </a:xfrm>
          <a:prstGeom prst="rect">
            <a:avLst/>
          </a:prstGeom>
          <a:noFill/>
        </p:spPr>
        <p:txBody>
          <a:bodyPr wrap="square">
            <a:spAutoFit/>
          </a:bodyPr>
          <a:lstStyle/>
          <a:p>
            <a:r>
              <a:rPr lang="en-GB" sz="3200" spc="300" dirty="0">
                <a:solidFill>
                  <a:schemeClr val="tx1">
                    <a:lumMod val="50000"/>
                    <a:lumOff val="50000"/>
                  </a:schemeClr>
                </a:solidFill>
                <a:latin typeface="+mj-lt"/>
              </a:rPr>
              <a:t>resources available on this webpage   </a:t>
            </a:r>
            <a:r>
              <a:rPr lang="en-GB" sz="3200" spc="300" dirty="0">
                <a:solidFill>
                  <a:schemeClr val="tx1">
                    <a:lumMod val="50000"/>
                    <a:lumOff val="50000"/>
                  </a:schemeClr>
                </a:solidFill>
                <a:latin typeface="+mj-lt"/>
                <a:hlinkClick r:id="rId2"/>
              </a:rPr>
              <a:t>COSMETICS</a:t>
            </a:r>
            <a:endParaRPr lang="en-GB" sz="3200" i="1" spc="600" dirty="0">
              <a:solidFill>
                <a:schemeClr val="bg1"/>
              </a:solidFill>
              <a:latin typeface="+mj-lt"/>
            </a:endParaRPr>
          </a:p>
        </p:txBody>
      </p:sp>
      <p:sp>
        <p:nvSpPr>
          <p:cNvPr id="2" name="TextBox 1">
            <a:extLst>
              <a:ext uri="{FF2B5EF4-FFF2-40B4-BE49-F238E27FC236}">
                <a16:creationId xmlns:a16="http://schemas.microsoft.com/office/drawing/2014/main" id="{F7CCD822-8FBC-401E-B475-01ED9D382E80}"/>
              </a:ext>
            </a:extLst>
          </p:cNvPr>
          <p:cNvSpPr txBox="1"/>
          <p:nvPr/>
        </p:nvSpPr>
        <p:spPr>
          <a:xfrm>
            <a:off x="3178199" y="1860815"/>
            <a:ext cx="6526924" cy="2585323"/>
          </a:xfrm>
          <a:prstGeom prst="rect">
            <a:avLst/>
          </a:prstGeom>
          <a:noFill/>
        </p:spPr>
        <p:txBody>
          <a:bodyPr wrap="square" rtlCol="0">
            <a:spAutoFit/>
          </a:bodyPr>
          <a:lstStyle/>
          <a:p>
            <a:pPr fontAlgn="base"/>
            <a:r>
              <a:rPr lang="en-GB" sz="3600" spc="300" dirty="0">
                <a:latin typeface="+mj-lt"/>
                <a:hlinkClick r:id="rId3"/>
              </a:rPr>
              <a:t>mik.pieniazek@dmu.ac.uk</a:t>
            </a:r>
            <a:endParaRPr lang="en-GB" sz="3600" spc="300" dirty="0">
              <a:latin typeface="+mj-lt"/>
            </a:endParaRPr>
          </a:p>
          <a:p>
            <a:pPr fontAlgn="base"/>
            <a:endParaRPr lang="en-GB" sz="3600" spc="300" dirty="0">
              <a:latin typeface="+mj-lt"/>
            </a:endParaRPr>
          </a:p>
          <a:p>
            <a:pPr fontAlgn="base"/>
            <a:r>
              <a:rPr lang="en-GB" sz="3600" spc="300" dirty="0">
                <a:latin typeface="+mj-lt"/>
                <a:hlinkClick r:id="rId4"/>
              </a:rPr>
              <a:t>www.proficio-faber.org</a:t>
            </a:r>
            <a:endParaRPr lang="en-GB" sz="3600" spc="300" dirty="0">
              <a:latin typeface="+mj-lt"/>
            </a:endParaRPr>
          </a:p>
          <a:p>
            <a:pPr fontAlgn="base"/>
            <a:endParaRPr lang="en-GB" sz="3600" spc="300" dirty="0">
              <a:latin typeface="+mj-lt"/>
            </a:endParaRPr>
          </a:p>
          <a:p>
            <a:endParaRPr lang="en-GB" dirty="0"/>
          </a:p>
        </p:txBody>
      </p:sp>
    </p:spTree>
    <p:extLst>
      <p:ext uri="{BB962C8B-B14F-4D97-AF65-F5344CB8AC3E}">
        <p14:creationId xmlns:p14="http://schemas.microsoft.com/office/powerpoint/2010/main" val="65857276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530BA-D422-44BF-BFD4-320066652666}"/>
              </a:ext>
            </a:extLst>
          </p:cNvPr>
          <p:cNvPicPr>
            <a:picLocks noChangeAspect="1"/>
          </p:cNvPicPr>
          <p:nvPr/>
        </p:nvPicPr>
        <p:blipFill>
          <a:blip r:embed="rId2"/>
          <a:stretch>
            <a:fillRect/>
          </a:stretch>
        </p:blipFill>
        <p:spPr>
          <a:xfrm>
            <a:off x="4179120" y="2244620"/>
            <a:ext cx="4066516" cy="2287415"/>
          </a:xfrm>
          <a:prstGeom prst="rect">
            <a:avLst/>
          </a:prstGeom>
        </p:spPr>
      </p:pic>
      <p:sp>
        <p:nvSpPr>
          <p:cNvPr id="6" name="Oval 5">
            <a:extLst>
              <a:ext uri="{FF2B5EF4-FFF2-40B4-BE49-F238E27FC236}">
                <a16:creationId xmlns:a16="http://schemas.microsoft.com/office/drawing/2014/main" id="{0F46AB68-10BB-4AAD-A607-C0010B969705}"/>
              </a:ext>
            </a:extLst>
          </p:cNvPr>
          <p:cNvSpPr/>
          <p:nvPr/>
        </p:nvSpPr>
        <p:spPr>
          <a:xfrm>
            <a:off x="3669701" y="791065"/>
            <a:ext cx="5085354" cy="50853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76E050A-0F3A-43DD-A820-9073454A0F2D}"/>
              </a:ext>
            </a:extLst>
          </p:cNvPr>
          <p:cNvSpPr txBox="1"/>
          <p:nvPr/>
        </p:nvSpPr>
        <p:spPr>
          <a:xfrm>
            <a:off x="9518072" y="5326475"/>
            <a:ext cx="1714508" cy="707886"/>
          </a:xfrm>
          <a:prstGeom prst="rect">
            <a:avLst/>
          </a:prstGeom>
          <a:noFill/>
        </p:spPr>
        <p:txBody>
          <a:bodyPr wrap="none" rtlCol="0">
            <a:spAutoFit/>
          </a:bodyPr>
          <a:lstStyle/>
          <a:p>
            <a:r>
              <a:rPr lang="en-GB" sz="2000" spc="600" dirty="0">
                <a:solidFill>
                  <a:schemeClr val="bg1"/>
                </a:solidFill>
                <a:latin typeface="+mj-lt"/>
              </a:rPr>
              <a:t>Lifestyle</a:t>
            </a:r>
          </a:p>
          <a:p>
            <a:r>
              <a:rPr lang="en-GB" sz="2000" spc="600" dirty="0">
                <a:solidFill>
                  <a:schemeClr val="bg1"/>
                </a:solidFill>
                <a:latin typeface="+mj-lt"/>
              </a:rPr>
              <a:t>Culture</a:t>
            </a:r>
          </a:p>
        </p:txBody>
      </p:sp>
      <p:sp>
        <p:nvSpPr>
          <p:cNvPr id="24" name="TextBox 23">
            <a:extLst>
              <a:ext uri="{FF2B5EF4-FFF2-40B4-BE49-F238E27FC236}">
                <a16:creationId xmlns:a16="http://schemas.microsoft.com/office/drawing/2014/main" id="{3C68A29F-6966-4EAF-8EE8-2674B0683276}"/>
              </a:ext>
            </a:extLst>
          </p:cNvPr>
          <p:cNvSpPr txBox="1"/>
          <p:nvPr/>
        </p:nvSpPr>
        <p:spPr>
          <a:xfrm>
            <a:off x="9518072" y="2972830"/>
            <a:ext cx="2085827" cy="707886"/>
          </a:xfrm>
          <a:prstGeom prst="rect">
            <a:avLst/>
          </a:prstGeom>
          <a:noFill/>
        </p:spPr>
        <p:txBody>
          <a:bodyPr wrap="none" rtlCol="0">
            <a:spAutoFit/>
          </a:bodyPr>
          <a:lstStyle/>
          <a:p>
            <a:r>
              <a:rPr lang="en-GB" sz="2000" spc="600" dirty="0">
                <a:solidFill>
                  <a:schemeClr val="bg1"/>
                </a:solidFill>
                <a:latin typeface="+mj-lt"/>
              </a:rPr>
              <a:t>Product</a:t>
            </a:r>
          </a:p>
          <a:p>
            <a:r>
              <a:rPr lang="en-GB" sz="2000" spc="600" dirty="0">
                <a:solidFill>
                  <a:schemeClr val="bg1"/>
                </a:solidFill>
                <a:latin typeface="+mj-lt"/>
              </a:rPr>
              <a:t>Experience</a:t>
            </a:r>
          </a:p>
        </p:txBody>
      </p:sp>
      <p:sp>
        <p:nvSpPr>
          <p:cNvPr id="27" name="TextBox 26">
            <a:extLst>
              <a:ext uri="{FF2B5EF4-FFF2-40B4-BE49-F238E27FC236}">
                <a16:creationId xmlns:a16="http://schemas.microsoft.com/office/drawing/2014/main" id="{39EA8EB0-C490-47CB-9FF2-B692E74FF6FE}"/>
              </a:ext>
            </a:extLst>
          </p:cNvPr>
          <p:cNvSpPr txBox="1"/>
          <p:nvPr/>
        </p:nvSpPr>
        <p:spPr>
          <a:xfrm>
            <a:off x="9518072" y="791065"/>
            <a:ext cx="1523687" cy="707886"/>
          </a:xfrm>
          <a:prstGeom prst="rect">
            <a:avLst/>
          </a:prstGeom>
          <a:noFill/>
        </p:spPr>
        <p:txBody>
          <a:bodyPr wrap="none" rtlCol="0">
            <a:spAutoFit/>
          </a:bodyPr>
          <a:lstStyle/>
          <a:p>
            <a:r>
              <a:rPr lang="en-GB" sz="2000" spc="600" dirty="0">
                <a:solidFill>
                  <a:schemeClr val="bg1"/>
                </a:solidFill>
                <a:latin typeface="+mj-lt"/>
              </a:rPr>
              <a:t>Market</a:t>
            </a:r>
          </a:p>
          <a:p>
            <a:r>
              <a:rPr lang="en-GB" sz="2000" spc="600" dirty="0">
                <a:solidFill>
                  <a:schemeClr val="bg1"/>
                </a:solidFill>
                <a:latin typeface="+mj-lt"/>
              </a:rPr>
              <a:t>Context</a:t>
            </a:r>
          </a:p>
        </p:txBody>
      </p:sp>
      <p:sp>
        <p:nvSpPr>
          <p:cNvPr id="28" name="TextBox 27">
            <a:extLst>
              <a:ext uri="{FF2B5EF4-FFF2-40B4-BE49-F238E27FC236}">
                <a16:creationId xmlns:a16="http://schemas.microsoft.com/office/drawing/2014/main" id="{BE762E57-3880-444F-87E1-A4C329394717}"/>
              </a:ext>
            </a:extLst>
          </p:cNvPr>
          <p:cNvSpPr txBox="1"/>
          <p:nvPr/>
        </p:nvSpPr>
        <p:spPr>
          <a:xfrm>
            <a:off x="673309" y="5272851"/>
            <a:ext cx="2112373" cy="707886"/>
          </a:xfrm>
          <a:prstGeom prst="rect">
            <a:avLst/>
          </a:prstGeom>
          <a:noFill/>
        </p:spPr>
        <p:txBody>
          <a:bodyPr wrap="none" rtlCol="0">
            <a:spAutoFit/>
          </a:bodyPr>
          <a:lstStyle/>
          <a:p>
            <a:pPr algn="r"/>
            <a:r>
              <a:rPr lang="en-GB" sz="2000" spc="600" dirty="0">
                <a:solidFill>
                  <a:schemeClr val="bg1"/>
                </a:solidFill>
                <a:latin typeface="+mj-lt"/>
              </a:rPr>
              <a:t>Production</a:t>
            </a:r>
          </a:p>
          <a:p>
            <a:pPr algn="r"/>
            <a:r>
              <a:rPr lang="en-GB" sz="2000" spc="600" dirty="0">
                <a:solidFill>
                  <a:schemeClr val="bg1"/>
                </a:solidFill>
                <a:latin typeface="+mj-lt"/>
              </a:rPr>
              <a:t>Technology</a:t>
            </a:r>
          </a:p>
        </p:txBody>
      </p:sp>
      <p:sp>
        <p:nvSpPr>
          <p:cNvPr id="29" name="TextBox 28">
            <a:extLst>
              <a:ext uri="{FF2B5EF4-FFF2-40B4-BE49-F238E27FC236}">
                <a16:creationId xmlns:a16="http://schemas.microsoft.com/office/drawing/2014/main" id="{55C754B4-2226-4059-8CA6-8A52A399322A}"/>
              </a:ext>
            </a:extLst>
          </p:cNvPr>
          <p:cNvSpPr txBox="1"/>
          <p:nvPr/>
        </p:nvSpPr>
        <p:spPr>
          <a:xfrm>
            <a:off x="431256" y="2895260"/>
            <a:ext cx="2354426" cy="707886"/>
          </a:xfrm>
          <a:prstGeom prst="rect">
            <a:avLst/>
          </a:prstGeom>
          <a:noFill/>
        </p:spPr>
        <p:txBody>
          <a:bodyPr wrap="none" rtlCol="0">
            <a:spAutoFit/>
          </a:bodyPr>
          <a:lstStyle/>
          <a:p>
            <a:pPr algn="r"/>
            <a:r>
              <a:rPr lang="en-GB" sz="2000" spc="600" dirty="0">
                <a:solidFill>
                  <a:schemeClr val="bg1"/>
                </a:solidFill>
                <a:latin typeface="+mj-lt"/>
              </a:rPr>
              <a:t>Performance</a:t>
            </a:r>
          </a:p>
          <a:p>
            <a:pPr algn="r"/>
            <a:r>
              <a:rPr lang="en-GB" sz="2000" spc="600" dirty="0">
                <a:solidFill>
                  <a:schemeClr val="bg1"/>
                </a:solidFill>
                <a:latin typeface="+mj-lt"/>
              </a:rPr>
              <a:t>Technology</a:t>
            </a:r>
          </a:p>
        </p:txBody>
      </p:sp>
      <p:sp>
        <p:nvSpPr>
          <p:cNvPr id="30" name="TextBox 29">
            <a:extLst>
              <a:ext uri="{FF2B5EF4-FFF2-40B4-BE49-F238E27FC236}">
                <a16:creationId xmlns:a16="http://schemas.microsoft.com/office/drawing/2014/main" id="{F17E4651-731D-4B66-9A12-8887625BA9EA}"/>
              </a:ext>
            </a:extLst>
          </p:cNvPr>
          <p:cNvSpPr txBox="1"/>
          <p:nvPr/>
        </p:nvSpPr>
        <p:spPr>
          <a:xfrm>
            <a:off x="775388" y="855977"/>
            <a:ext cx="2010294" cy="707886"/>
          </a:xfrm>
          <a:prstGeom prst="rect">
            <a:avLst/>
          </a:prstGeom>
          <a:noFill/>
        </p:spPr>
        <p:txBody>
          <a:bodyPr wrap="none" rtlCol="0">
            <a:spAutoFit/>
          </a:bodyPr>
          <a:lstStyle/>
          <a:p>
            <a:pPr algn="r"/>
            <a:r>
              <a:rPr lang="en-GB" sz="2000" spc="600" dirty="0">
                <a:solidFill>
                  <a:schemeClr val="bg1"/>
                </a:solidFill>
                <a:latin typeface="+mj-lt"/>
              </a:rPr>
              <a:t>Enterprise</a:t>
            </a:r>
          </a:p>
          <a:p>
            <a:pPr algn="r"/>
            <a:r>
              <a:rPr lang="en-GB" sz="2000" spc="600" dirty="0">
                <a:solidFill>
                  <a:schemeClr val="bg1"/>
                </a:solidFill>
                <a:latin typeface="+mj-lt"/>
              </a:rPr>
              <a:t>Strategy</a:t>
            </a:r>
          </a:p>
        </p:txBody>
      </p:sp>
      <p:grpSp>
        <p:nvGrpSpPr>
          <p:cNvPr id="31" name="Group 30">
            <a:extLst>
              <a:ext uri="{FF2B5EF4-FFF2-40B4-BE49-F238E27FC236}">
                <a16:creationId xmlns:a16="http://schemas.microsoft.com/office/drawing/2014/main" id="{915B1AF8-14CD-45B4-AC6C-246F173BF8AF}"/>
              </a:ext>
            </a:extLst>
          </p:cNvPr>
          <p:cNvGrpSpPr/>
          <p:nvPr/>
        </p:nvGrpSpPr>
        <p:grpSpPr>
          <a:xfrm>
            <a:off x="7863840" y="1271475"/>
            <a:ext cx="1400634" cy="4315051"/>
            <a:chOff x="7747462" y="1271475"/>
            <a:chExt cx="1400634" cy="4315051"/>
          </a:xfrm>
        </p:grpSpPr>
        <p:cxnSp>
          <p:nvCxnSpPr>
            <p:cNvPr id="15" name="Straight Connector 14">
              <a:extLst>
                <a:ext uri="{FF2B5EF4-FFF2-40B4-BE49-F238E27FC236}">
                  <a16:creationId xmlns:a16="http://schemas.microsoft.com/office/drawing/2014/main" id="{672EF341-29FD-4445-9D5F-C93C9F942B4E}"/>
                </a:ext>
              </a:extLst>
            </p:cNvPr>
            <p:cNvCxnSpPr>
              <a:cxnSpLocks/>
            </p:cNvCxnSpPr>
            <p:nvPr/>
          </p:nvCxnSpPr>
          <p:spPr>
            <a:xfrm flipH="1">
              <a:off x="7747462" y="1271475"/>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4F6BAF-5D12-4169-8842-6FD744144402}"/>
                </a:ext>
              </a:extLst>
            </p:cNvPr>
            <p:cNvCxnSpPr>
              <a:cxnSpLocks/>
            </p:cNvCxnSpPr>
            <p:nvPr/>
          </p:nvCxnSpPr>
          <p:spPr>
            <a:xfrm flipH="1" flipV="1">
              <a:off x="7747462" y="4638691"/>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01A07D1-0CEB-4ECB-B125-37651E3CA27C}"/>
                </a:ext>
              </a:extLst>
            </p:cNvPr>
            <p:cNvCxnSpPr>
              <a:cxnSpLocks/>
            </p:cNvCxnSpPr>
            <p:nvPr/>
          </p:nvCxnSpPr>
          <p:spPr>
            <a:xfrm flipH="1">
              <a:off x="7994379" y="3428999"/>
              <a:ext cx="115371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20CEF2D-7436-40BA-83D0-63611A2CC243}"/>
              </a:ext>
            </a:extLst>
          </p:cNvPr>
          <p:cNvGrpSpPr/>
          <p:nvPr/>
        </p:nvGrpSpPr>
        <p:grpSpPr>
          <a:xfrm rot="10800000">
            <a:off x="2895763" y="1271475"/>
            <a:ext cx="1400634" cy="4315051"/>
            <a:chOff x="7747462" y="1271475"/>
            <a:chExt cx="1400634" cy="4315051"/>
          </a:xfrm>
        </p:grpSpPr>
        <p:cxnSp>
          <p:nvCxnSpPr>
            <p:cNvPr id="40" name="Straight Connector 39">
              <a:extLst>
                <a:ext uri="{FF2B5EF4-FFF2-40B4-BE49-F238E27FC236}">
                  <a16:creationId xmlns:a16="http://schemas.microsoft.com/office/drawing/2014/main" id="{6BF03FAA-9F43-4029-A2E7-6A0FDAA94993}"/>
                </a:ext>
              </a:extLst>
            </p:cNvPr>
            <p:cNvCxnSpPr>
              <a:cxnSpLocks/>
            </p:cNvCxnSpPr>
            <p:nvPr/>
          </p:nvCxnSpPr>
          <p:spPr>
            <a:xfrm flipH="1">
              <a:off x="7747462" y="1271475"/>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7CA804-9AD8-453D-8ABC-422271516E82}"/>
                </a:ext>
              </a:extLst>
            </p:cNvPr>
            <p:cNvCxnSpPr>
              <a:cxnSpLocks/>
            </p:cNvCxnSpPr>
            <p:nvPr/>
          </p:nvCxnSpPr>
          <p:spPr>
            <a:xfrm flipH="1" flipV="1">
              <a:off x="7747462" y="4638691"/>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FA373E3-1B38-4E5C-87CB-64A8EC946004}"/>
                </a:ext>
              </a:extLst>
            </p:cNvPr>
            <p:cNvCxnSpPr>
              <a:cxnSpLocks/>
            </p:cNvCxnSpPr>
            <p:nvPr/>
          </p:nvCxnSpPr>
          <p:spPr>
            <a:xfrm flipH="1">
              <a:off x="7994379" y="3428999"/>
              <a:ext cx="115371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073602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2F4A8-407A-4634-AA9E-0C94B9A44F9B}"/>
              </a:ext>
            </a:extLst>
          </p:cNvPr>
          <p:cNvSpPr txBox="1"/>
          <p:nvPr/>
        </p:nvSpPr>
        <p:spPr>
          <a:xfrm>
            <a:off x="1472682" y="5943600"/>
            <a:ext cx="9246636" cy="754694"/>
          </a:xfrm>
          <a:prstGeom prst="rect">
            <a:avLst/>
          </a:prstGeom>
          <a:noFill/>
        </p:spPr>
        <p:txBody>
          <a:bodyPr wrap="square">
            <a:spAutoFit/>
          </a:bodyPr>
          <a:lstStyle/>
          <a:p>
            <a:pPr algn="ctr">
              <a:lnSpc>
                <a:spcPct val="150000"/>
              </a:lnSpc>
            </a:pPr>
            <a:r>
              <a:rPr lang="en-GB" sz="3200" spc="300" dirty="0">
                <a:latin typeface="+mj-lt"/>
              </a:rPr>
              <a:t>Universal Innovation Scenario</a:t>
            </a:r>
          </a:p>
        </p:txBody>
      </p:sp>
      <p:pic>
        <p:nvPicPr>
          <p:cNvPr id="4" name="Picture 3" descr="A picture containing text, weapon&#10;&#10;Description automatically generated">
            <a:extLst>
              <a:ext uri="{FF2B5EF4-FFF2-40B4-BE49-F238E27FC236}">
                <a16:creationId xmlns:a16="http://schemas.microsoft.com/office/drawing/2014/main" id="{8C70758A-3FE8-4ECB-BDC1-6A4180967AB0}"/>
              </a:ext>
            </a:extLst>
          </p:cNvPr>
          <p:cNvPicPr>
            <a:picLocks noChangeAspect="1"/>
          </p:cNvPicPr>
          <p:nvPr/>
        </p:nvPicPr>
        <p:blipFill rotWithShape="1">
          <a:blip r:embed="rId2">
            <a:extLst>
              <a:ext uri="{28A0092B-C50C-407E-A947-70E740481C1C}">
                <a14:useLocalDpi xmlns:a14="http://schemas.microsoft.com/office/drawing/2010/main" val="0"/>
              </a:ext>
            </a:extLst>
          </a:blip>
          <a:srcRect t="8943" b="17595"/>
          <a:stretch/>
        </p:blipFill>
        <p:spPr>
          <a:xfrm>
            <a:off x="-1" y="0"/>
            <a:ext cx="12189435" cy="5943600"/>
          </a:xfrm>
          <a:prstGeom prst="rect">
            <a:avLst/>
          </a:prstGeom>
        </p:spPr>
      </p:pic>
      <p:sp>
        <p:nvSpPr>
          <p:cNvPr id="5" name="Rectangle 4">
            <a:extLst>
              <a:ext uri="{FF2B5EF4-FFF2-40B4-BE49-F238E27FC236}">
                <a16:creationId xmlns:a16="http://schemas.microsoft.com/office/drawing/2014/main" id="{3DF59AE0-9C46-492F-A4DE-8318A7FFA748}"/>
              </a:ext>
            </a:extLst>
          </p:cNvPr>
          <p:cNvSpPr/>
          <p:nvPr/>
        </p:nvSpPr>
        <p:spPr>
          <a:xfrm>
            <a:off x="0" y="-1"/>
            <a:ext cx="12192000" cy="5943599"/>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524608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51485-EEE3-46E7-9C97-4BAE6F648A4F}"/>
              </a:ext>
            </a:extLst>
          </p:cNvPr>
          <p:cNvPicPr>
            <a:picLocks noChangeAspect="1"/>
          </p:cNvPicPr>
          <p:nvPr/>
        </p:nvPicPr>
        <p:blipFill>
          <a:blip r:embed="rId2"/>
          <a:stretch>
            <a:fillRect/>
          </a:stretch>
        </p:blipFill>
        <p:spPr>
          <a:xfrm>
            <a:off x="3664163" y="2061092"/>
            <a:ext cx="4863674" cy="2735815"/>
          </a:xfrm>
          <a:prstGeom prst="rect">
            <a:avLst/>
          </a:prstGeom>
        </p:spPr>
      </p:pic>
      <p:sp>
        <p:nvSpPr>
          <p:cNvPr id="6" name="Oval 5">
            <a:extLst>
              <a:ext uri="{FF2B5EF4-FFF2-40B4-BE49-F238E27FC236}">
                <a16:creationId xmlns:a16="http://schemas.microsoft.com/office/drawing/2014/main" id="{0E3A886E-FC83-4DB6-84AA-000728B2B6D0}"/>
              </a:ext>
            </a:extLst>
          </p:cNvPr>
          <p:cNvSpPr/>
          <p:nvPr/>
        </p:nvSpPr>
        <p:spPr>
          <a:xfrm>
            <a:off x="3523910" y="767438"/>
            <a:ext cx="5144180" cy="514418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849966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 circle&#10;&#10;Description automatically generated">
            <a:extLst>
              <a:ext uri="{FF2B5EF4-FFF2-40B4-BE49-F238E27FC236}">
                <a16:creationId xmlns:a16="http://schemas.microsoft.com/office/drawing/2014/main" id="{31BDB848-F4E5-487B-A854-247EF5837D86}"/>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l="10185" t="7030" r="9479" b="7152"/>
          <a:stretch/>
        </p:blipFill>
        <p:spPr>
          <a:xfrm>
            <a:off x="2628553" y="66986"/>
            <a:ext cx="6934892" cy="6791014"/>
          </a:xfrm>
          <a:prstGeom prst="rect">
            <a:avLst/>
          </a:prstGeom>
        </p:spPr>
      </p:pic>
      <p:pic>
        <p:nvPicPr>
          <p:cNvPr id="3" name="Picture 2">
            <a:extLst>
              <a:ext uri="{FF2B5EF4-FFF2-40B4-BE49-F238E27FC236}">
                <a16:creationId xmlns:a16="http://schemas.microsoft.com/office/drawing/2014/main" id="{D0E51485-EEE3-46E7-9C97-4BAE6F648A4F}"/>
              </a:ext>
            </a:extLst>
          </p:cNvPr>
          <p:cNvPicPr>
            <a:picLocks noChangeAspect="1"/>
          </p:cNvPicPr>
          <p:nvPr/>
        </p:nvPicPr>
        <p:blipFill>
          <a:blip r:embed="rId3"/>
          <a:stretch>
            <a:fillRect/>
          </a:stretch>
        </p:blipFill>
        <p:spPr>
          <a:xfrm>
            <a:off x="4766388" y="2681093"/>
            <a:ext cx="2659223" cy="1495812"/>
          </a:xfrm>
          <a:prstGeom prst="rect">
            <a:avLst/>
          </a:prstGeom>
        </p:spPr>
      </p:pic>
      <p:sp>
        <p:nvSpPr>
          <p:cNvPr id="6" name="Oval 5">
            <a:extLst>
              <a:ext uri="{FF2B5EF4-FFF2-40B4-BE49-F238E27FC236}">
                <a16:creationId xmlns:a16="http://schemas.microsoft.com/office/drawing/2014/main" id="{0E3A886E-FC83-4DB6-84AA-000728B2B6D0}"/>
              </a:ext>
            </a:extLst>
          </p:cNvPr>
          <p:cNvSpPr/>
          <p:nvPr/>
        </p:nvSpPr>
        <p:spPr>
          <a:xfrm>
            <a:off x="4689704" y="2022704"/>
            <a:ext cx="2812590" cy="281259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26266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arrow, circle&#10;&#10;Description automatically generated">
            <a:extLst>
              <a:ext uri="{FF2B5EF4-FFF2-40B4-BE49-F238E27FC236}">
                <a16:creationId xmlns:a16="http://schemas.microsoft.com/office/drawing/2014/main" id="{F5FD0F97-5003-49E3-B6C8-2832B1107E5F}"/>
              </a:ext>
            </a:extLst>
          </p:cNvPr>
          <p:cNvPicPr>
            <a:picLocks noChangeAspect="1"/>
          </p:cNvPicPr>
          <p:nvPr/>
        </p:nvPicPr>
        <p:blipFill rotWithShape="1">
          <a:blip r:embed="rId2">
            <a:extLst>
              <a:ext uri="{28A0092B-C50C-407E-A947-70E740481C1C}">
                <a14:useLocalDpi xmlns:a14="http://schemas.microsoft.com/office/drawing/2010/main" val="0"/>
              </a:ext>
            </a:extLst>
          </a:blip>
          <a:srcRect l="10185" t="7030" r="9479" b="7152"/>
          <a:stretch/>
        </p:blipFill>
        <p:spPr>
          <a:xfrm>
            <a:off x="2628554" y="66986"/>
            <a:ext cx="6934892" cy="6791014"/>
          </a:xfrm>
          <a:prstGeom prst="rect">
            <a:avLst/>
          </a:prstGeom>
        </p:spPr>
      </p:pic>
      <p:sp>
        <p:nvSpPr>
          <p:cNvPr id="6" name="Oval 5">
            <a:extLst>
              <a:ext uri="{FF2B5EF4-FFF2-40B4-BE49-F238E27FC236}">
                <a16:creationId xmlns:a16="http://schemas.microsoft.com/office/drawing/2014/main" id="{0E3A886E-FC83-4DB6-84AA-000728B2B6D0}"/>
              </a:ext>
            </a:extLst>
          </p:cNvPr>
          <p:cNvSpPr/>
          <p:nvPr/>
        </p:nvSpPr>
        <p:spPr>
          <a:xfrm>
            <a:off x="4684410" y="2022704"/>
            <a:ext cx="2812590" cy="281259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Top 10 Beautycounter Products - Whoorl">
            <a:extLst>
              <a:ext uri="{FF2B5EF4-FFF2-40B4-BE49-F238E27FC236}">
                <a16:creationId xmlns:a16="http://schemas.microsoft.com/office/drawing/2014/main" id="{804FBF71-4175-4AA1-9CF3-2ECBF73FF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7" b="867"/>
          <a:stretch/>
        </p:blipFill>
        <p:spPr bwMode="auto">
          <a:xfrm>
            <a:off x="4847860" y="2186154"/>
            <a:ext cx="2485689" cy="248568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52286"/>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6AF61A79-E556-4D09-A824-B80991F8B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400" y="0"/>
            <a:ext cx="7481200" cy="6858000"/>
          </a:xfrm>
          <a:prstGeom prst="rect">
            <a:avLst/>
          </a:prstGeom>
        </p:spPr>
      </p:pic>
    </p:spTree>
    <p:extLst>
      <p:ext uri="{BB962C8B-B14F-4D97-AF65-F5344CB8AC3E}">
        <p14:creationId xmlns:p14="http://schemas.microsoft.com/office/powerpoint/2010/main" val="74947311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6AF61A79-E556-4D09-A824-B80991F8B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400" y="0"/>
            <a:ext cx="7481200" cy="6858000"/>
          </a:xfrm>
          <a:prstGeom prst="rect">
            <a:avLst/>
          </a:prstGeom>
        </p:spPr>
      </p:pic>
      <p:sp>
        <p:nvSpPr>
          <p:cNvPr id="6" name="TextBox 5">
            <a:extLst>
              <a:ext uri="{FF2B5EF4-FFF2-40B4-BE49-F238E27FC236}">
                <a16:creationId xmlns:a16="http://schemas.microsoft.com/office/drawing/2014/main" id="{D310D271-BF78-49FC-A469-6B28C1D1ACA0}"/>
              </a:ext>
            </a:extLst>
          </p:cNvPr>
          <p:cNvSpPr txBox="1"/>
          <p:nvPr/>
        </p:nvSpPr>
        <p:spPr>
          <a:xfrm>
            <a:off x="8304415" y="2675314"/>
            <a:ext cx="1188467" cy="1162113"/>
          </a:xfrm>
          <a:prstGeom prst="rect">
            <a:avLst/>
          </a:prstGeom>
          <a:noFill/>
        </p:spPr>
        <p:txBody>
          <a:bodyPr wrap="none" rtlCol="0">
            <a:spAutoFit/>
          </a:bodyPr>
          <a:lstStyle/>
          <a:p>
            <a:pPr>
              <a:lnSpc>
                <a:spcPct val="150000"/>
              </a:lnSpc>
            </a:pPr>
            <a:r>
              <a:rPr lang="en-GB" sz="1600" spc="300" dirty="0">
                <a:solidFill>
                  <a:schemeClr val="bg1"/>
                </a:solidFill>
              </a:rPr>
              <a:t>purpose</a:t>
            </a:r>
          </a:p>
          <a:p>
            <a:pPr>
              <a:lnSpc>
                <a:spcPct val="150000"/>
              </a:lnSpc>
            </a:pPr>
            <a:r>
              <a:rPr lang="en-GB" sz="1600" spc="300" dirty="0">
                <a:solidFill>
                  <a:schemeClr val="bg1"/>
                </a:solidFill>
              </a:rPr>
              <a:t>process</a:t>
            </a:r>
          </a:p>
          <a:p>
            <a:pPr>
              <a:lnSpc>
                <a:spcPct val="150000"/>
              </a:lnSpc>
            </a:pPr>
            <a:r>
              <a:rPr lang="en-GB" sz="1600" spc="300" dirty="0">
                <a:solidFill>
                  <a:schemeClr val="bg1"/>
                </a:solidFill>
              </a:rPr>
              <a:t>outcome</a:t>
            </a:r>
          </a:p>
        </p:txBody>
      </p:sp>
      <p:sp>
        <p:nvSpPr>
          <p:cNvPr id="7" name="TextBox 6">
            <a:extLst>
              <a:ext uri="{FF2B5EF4-FFF2-40B4-BE49-F238E27FC236}">
                <a16:creationId xmlns:a16="http://schemas.microsoft.com/office/drawing/2014/main" id="{FEB1D83D-BD4F-4932-8110-DD0739D1ABC6}"/>
              </a:ext>
            </a:extLst>
          </p:cNvPr>
          <p:cNvSpPr txBox="1"/>
          <p:nvPr/>
        </p:nvSpPr>
        <p:spPr>
          <a:xfrm>
            <a:off x="6716529" y="5110942"/>
            <a:ext cx="1593578" cy="1162113"/>
          </a:xfrm>
          <a:prstGeom prst="rect">
            <a:avLst/>
          </a:prstGeom>
          <a:noFill/>
        </p:spPr>
        <p:txBody>
          <a:bodyPr wrap="none" rtlCol="0">
            <a:spAutoFit/>
          </a:bodyPr>
          <a:lstStyle/>
          <a:p>
            <a:pPr algn="ctr">
              <a:lnSpc>
                <a:spcPct val="150000"/>
              </a:lnSpc>
            </a:pPr>
            <a:r>
              <a:rPr lang="en-GB" sz="1600" spc="300" dirty="0">
                <a:solidFill>
                  <a:schemeClr val="bg1"/>
                </a:solidFill>
              </a:rPr>
              <a:t>values</a:t>
            </a:r>
          </a:p>
          <a:p>
            <a:pPr algn="ctr">
              <a:lnSpc>
                <a:spcPct val="150000"/>
              </a:lnSpc>
            </a:pPr>
            <a:r>
              <a:rPr lang="en-GB" sz="1600" spc="300" dirty="0">
                <a:solidFill>
                  <a:schemeClr val="bg1"/>
                </a:solidFill>
              </a:rPr>
              <a:t>motivations</a:t>
            </a:r>
          </a:p>
          <a:p>
            <a:pPr algn="ctr">
              <a:lnSpc>
                <a:spcPct val="150000"/>
              </a:lnSpc>
            </a:pPr>
            <a:r>
              <a:rPr lang="en-GB" sz="1600" spc="300" dirty="0">
                <a:solidFill>
                  <a:schemeClr val="bg1"/>
                </a:solidFill>
              </a:rPr>
              <a:t>behaviours</a:t>
            </a:r>
          </a:p>
        </p:txBody>
      </p:sp>
      <p:sp>
        <p:nvSpPr>
          <p:cNvPr id="10" name="TextBox 9">
            <a:extLst>
              <a:ext uri="{FF2B5EF4-FFF2-40B4-BE49-F238E27FC236}">
                <a16:creationId xmlns:a16="http://schemas.microsoft.com/office/drawing/2014/main" id="{026A5F57-90A9-45F7-BE57-3B3D4D59EC80}"/>
              </a:ext>
            </a:extLst>
          </p:cNvPr>
          <p:cNvSpPr txBox="1"/>
          <p:nvPr/>
        </p:nvSpPr>
        <p:spPr>
          <a:xfrm>
            <a:off x="3839415" y="5110942"/>
            <a:ext cx="1628780" cy="1162113"/>
          </a:xfrm>
          <a:prstGeom prst="rect">
            <a:avLst/>
          </a:prstGeom>
          <a:noFill/>
        </p:spPr>
        <p:txBody>
          <a:bodyPr wrap="none" rtlCol="0">
            <a:spAutoFit/>
          </a:bodyPr>
          <a:lstStyle/>
          <a:p>
            <a:pPr algn="ctr">
              <a:lnSpc>
                <a:spcPct val="150000"/>
              </a:lnSpc>
            </a:pPr>
            <a:r>
              <a:rPr lang="en-GB" sz="1600" spc="300" dirty="0">
                <a:solidFill>
                  <a:schemeClr val="bg1"/>
                </a:solidFill>
              </a:rPr>
              <a:t>scale</a:t>
            </a:r>
          </a:p>
          <a:p>
            <a:pPr algn="ctr">
              <a:lnSpc>
                <a:spcPct val="150000"/>
              </a:lnSpc>
            </a:pPr>
            <a:r>
              <a:rPr lang="en-GB" sz="1600" spc="300" dirty="0">
                <a:solidFill>
                  <a:schemeClr val="bg1"/>
                </a:solidFill>
              </a:rPr>
              <a:t>adaptability</a:t>
            </a:r>
          </a:p>
          <a:p>
            <a:pPr algn="ctr">
              <a:lnSpc>
                <a:spcPct val="150000"/>
              </a:lnSpc>
            </a:pPr>
            <a:r>
              <a:rPr lang="en-GB" sz="1600" spc="300" dirty="0">
                <a:solidFill>
                  <a:schemeClr val="bg1"/>
                </a:solidFill>
              </a:rPr>
              <a:t>costs</a:t>
            </a:r>
          </a:p>
        </p:txBody>
      </p:sp>
      <p:sp>
        <p:nvSpPr>
          <p:cNvPr id="11" name="TextBox 10">
            <a:extLst>
              <a:ext uri="{FF2B5EF4-FFF2-40B4-BE49-F238E27FC236}">
                <a16:creationId xmlns:a16="http://schemas.microsoft.com/office/drawing/2014/main" id="{2CC5D669-AF78-41B3-A4E6-10BF8F3FABFC}"/>
              </a:ext>
            </a:extLst>
          </p:cNvPr>
          <p:cNvSpPr txBox="1"/>
          <p:nvPr/>
        </p:nvSpPr>
        <p:spPr>
          <a:xfrm>
            <a:off x="2567883" y="2675314"/>
            <a:ext cx="1530996" cy="1162113"/>
          </a:xfrm>
          <a:prstGeom prst="rect">
            <a:avLst/>
          </a:prstGeom>
          <a:noFill/>
        </p:spPr>
        <p:txBody>
          <a:bodyPr wrap="none" rtlCol="0">
            <a:spAutoFit/>
          </a:bodyPr>
          <a:lstStyle/>
          <a:p>
            <a:pPr algn="r">
              <a:lnSpc>
                <a:spcPct val="150000"/>
              </a:lnSpc>
            </a:pPr>
            <a:r>
              <a:rPr lang="en-GB" sz="1600" spc="300" dirty="0">
                <a:solidFill>
                  <a:schemeClr val="bg1"/>
                </a:solidFill>
              </a:rPr>
              <a:t>ingredients</a:t>
            </a:r>
          </a:p>
          <a:p>
            <a:pPr algn="r">
              <a:lnSpc>
                <a:spcPct val="150000"/>
              </a:lnSpc>
            </a:pPr>
            <a:r>
              <a:rPr lang="en-GB" sz="1600" spc="300" dirty="0">
                <a:solidFill>
                  <a:schemeClr val="bg1"/>
                </a:solidFill>
              </a:rPr>
              <a:t>formats</a:t>
            </a:r>
          </a:p>
          <a:p>
            <a:pPr algn="r">
              <a:lnSpc>
                <a:spcPct val="150000"/>
              </a:lnSpc>
            </a:pPr>
            <a:r>
              <a:rPr lang="en-GB" sz="1600" spc="300" dirty="0">
                <a:solidFill>
                  <a:schemeClr val="bg1"/>
                </a:solidFill>
              </a:rPr>
              <a:t>variability</a:t>
            </a:r>
          </a:p>
        </p:txBody>
      </p:sp>
      <p:sp>
        <p:nvSpPr>
          <p:cNvPr id="12" name="TextBox 11">
            <a:extLst>
              <a:ext uri="{FF2B5EF4-FFF2-40B4-BE49-F238E27FC236}">
                <a16:creationId xmlns:a16="http://schemas.microsoft.com/office/drawing/2014/main" id="{CF09BDB4-977C-4F1D-9DA6-5E6AEB6FDDDB}"/>
              </a:ext>
            </a:extLst>
          </p:cNvPr>
          <p:cNvSpPr txBox="1"/>
          <p:nvPr/>
        </p:nvSpPr>
        <p:spPr>
          <a:xfrm>
            <a:off x="6745699" y="239686"/>
            <a:ext cx="1862626" cy="1162113"/>
          </a:xfrm>
          <a:prstGeom prst="rect">
            <a:avLst/>
          </a:prstGeom>
          <a:noFill/>
        </p:spPr>
        <p:txBody>
          <a:bodyPr wrap="none" rtlCol="0">
            <a:spAutoFit/>
          </a:bodyPr>
          <a:lstStyle/>
          <a:p>
            <a:pPr algn="ctr">
              <a:lnSpc>
                <a:spcPct val="150000"/>
              </a:lnSpc>
            </a:pPr>
            <a:r>
              <a:rPr lang="en-GB" sz="1600" spc="300" dirty="0">
                <a:solidFill>
                  <a:schemeClr val="bg1"/>
                </a:solidFill>
              </a:rPr>
              <a:t>brand</a:t>
            </a:r>
          </a:p>
          <a:p>
            <a:pPr algn="ctr">
              <a:lnSpc>
                <a:spcPct val="150000"/>
              </a:lnSpc>
            </a:pPr>
            <a:r>
              <a:rPr lang="en-GB" sz="1600" spc="300" dirty="0">
                <a:solidFill>
                  <a:schemeClr val="bg1"/>
                </a:solidFill>
              </a:rPr>
              <a:t>niche / sector</a:t>
            </a:r>
          </a:p>
          <a:p>
            <a:pPr algn="ctr">
              <a:lnSpc>
                <a:spcPct val="150000"/>
              </a:lnSpc>
            </a:pPr>
            <a:r>
              <a:rPr lang="en-GB" sz="1600" spc="300" dirty="0">
                <a:solidFill>
                  <a:schemeClr val="bg1"/>
                </a:solidFill>
              </a:rPr>
              <a:t>differential</a:t>
            </a:r>
          </a:p>
        </p:txBody>
      </p:sp>
      <p:sp>
        <p:nvSpPr>
          <p:cNvPr id="13" name="TextBox 12">
            <a:extLst>
              <a:ext uri="{FF2B5EF4-FFF2-40B4-BE49-F238E27FC236}">
                <a16:creationId xmlns:a16="http://schemas.microsoft.com/office/drawing/2014/main" id="{52AF56B2-752A-4010-BA98-F94E49D3B431}"/>
              </a:ext>
            </a:extLst>
          </p:cNvPr>
          <p:cNvSpPr txBox="1"/>
          <p:nvPr/>
        </p:nvSpPr>
        <p:spPr>
          <a:xfrm>
            <a:off x="3383498" y="239686"/>
            <a:ext cx="2540631" cy="1162113"/>
          </a:xfrm>
          <a:prstGeom prst="rect">
            <a:avLst/>
          </a:prstGeom>
          <a:noFill/>
        </p:spPr>
        <p:txBody>
          <a:bodyPr wrap="none" rtlCol="0">
            <a:spAutoFit/>
          </a:bodyPr>
          <a:lstStyle/>
          <a:p>
            <a:pPr algn="ctr">
              <a:lnSpc>
                <a:spcPct val="150000"/>
              </a:lnSpc>
            </a:pPr>
            <a:r>
              <a:rPr lang="en-GB" sz="1600" spc="300" dirty="0">
                <a:solidFill>
                  <a:schemeClr val="bg1"/>
                </a:solidFill>
              </a:rPr>
              <a:t>ROI </a:t>
            </a:r>
            <a:r>
              <a:rPr lang="en-GB" sz="1600" i="1" spc="300" dirty="0">
                <a:solidFill>
                  <a:schemeClr val="bg1"/>
                </a:solidFill>
              </a:rPr>
              <a:t>- scale</a:t>
            </a:r>
          </a:p>
          <a:p>
            <a:pPr algn="ctr">
              <a:lnSpc>
                <a:spcPct val="150000"/>
              </a:lnSpc>
            </a:pPr>
            <a:r>
              <a:rPr lang="en-GB" sz="1600" spc="300" dirty="0">
                <a:solidFill>
                  <a:schemeClr val="bg1"/>
                </a:solidFill>
              </a:rPr>
              <a:t>innovation roadmap</a:t>
            </a:r>
          </a:p>
          <a:p>
            <a:pPr algn="ctr">
              <a:lnSpc>
                <a:spcPct val="150000"/>
              </a:lnSpc>
            </a:pPr>
            <a:r>
              <a:rPr lang="en-GB" sz="1600" spc="300" dirty="0">
                <a:solidFill>
                  <a:schemeClr val="bg1"/>
                </a:solidFill>
              </a:rPr>
              <a:t>Product inventory</a:t>
            </a:r>
          </a:p>
        </p:txBody>
      </p:sp>
    </p:spTree>
    <p:extLst>
      <p:ext uri="{BB962C8B-B14F-4D97-AF65-F5344CB8AC3E}">
        <p14:creationId xmlns:p14="http://schemas.microsoft.com/office/powerpoint/2010/main" val="271993625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94460F-AF04-4474-9C41-8ECFB8B16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327" y="262245"/>
            <a:ext cx="6142278" cy="6092315"/>
          </a:xfrm>
          <a:prstGeom prst="rect">
            <a:avLst/>
          </a:prstGeom>
        </p:spPr>
      </p:pic>
    </p:spTree>
    <p:extLst>
      <p:ext uri="{BB962C8B-B14F-4D97-AF65-F5344CB8AC3E}">
        <p14:creationId xmlns:p14="http://schemas.microsoft.com/office/powerpoint/2010/main" val="1979658206"/>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A1F21-B488-4727-BDF2-66CC9F137227}"/>
              </a:ext>
            </a:extLst>
          </p:cNvPr>
          <p:cNvPicPr>
            <a:picLocks noChangeAspect="1"/>
          </p:cNvPicPr>
          <p:nvPr/>
        </p:nvPicPr>
        <p:blipFill rotWithShape="1">
          <a:blip r:embed="rId2"/>
          <a:srcRect l="10625" t="18715" r="10625" b="5834"/>
          <a:stretch/>
        </p:blipFill>
        <p:spPr>
          <a:xfrm>
            <a:off x="567351" y="614475"/>
            <a:ext cx="8576649" cy="4622287"/>
          </a:xfrm>
          <a:prstGeom prst="rect">
            <a:avLst/>
          </a:prstGeom>
        </p:spPr>
      </p:pic>
      <p:pic>
        <p:nvPicPr>
          <p:cNvPr id="4" name="Picture 3" descr="A picture containing text, weapon&#10;&#10;Description automatically generated">
            <a:extLst>
              <a:ext uri="{FF2B5EF4-FFF2-40B4-BE49-F238E27FC236}">
                <a16:creationId xmlns:a16="http://schemas.microsoft.com/office/drawing/2014/main" id="{73FAE162-ED13-4365-8E10-9527655509C3}"/>
              </a:ext>
            </a:extLst>
          </p:cNvPr>
          <p:cNvPicPr>
            <a:picLocks noChangeAspect="1"/>
          </p:cNvPicPr>
          <p:nvPr/>
        </p:nvPicPr>
        <p:blipFill rotWithShape="1">
          <a:blip r:embed="rId3">
            <a:extLst>
              <a:ext uri="{28A0092B-C50C-407E-A947-70E740481C1C}">
                <a14:useLocalDpi xmlns:a14="http://schemas.microsoft.com/office/drawing/2010/main" val="0"/>
              </a:ext>
            </a:extLst>
          </a:blip>
          <a:srcRect l="25620" t="8943" r="25620" b="17595"/>
          <a:stretch/>
        </p:blipFill>
        <p:spPr>
          <a:xfrm>
            <a:off x="8651210" y="3334408"/>
            <a:ext cx="3131094" cy="3131094"/>
          </a:xfrm>
          <a:prstGeom prst="ellipse">
            <a:avLst/>
          </a:prstGeom>
        </p:spPr>
      </p:pic>
    </p:spTree>
    <p:extLst>
      <p:ext uri="{BB962C8B-B14F-4D97-AF65-F5344CB8AC3E}">
        <p14:creationId xmlns:p14="http://schemas.microsoft.com/office/powerpoint/2010/main" val="1499776006"/>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AE60B790-86B4-4AD5-BAF4-8B9E7D663EE9}"/>
              </a:ext>
            </a:extLst>
          </p:cNvPr>
          <p:cNvPicPr>
            <a:picLocks noChangeAspect="1"/>
          </p:cNvPicPr>
          <p:nvPr/>
        </p:nvPicPr>
        <p:blipFill rotWithShape="1">
          <a:blip r:embed="rId3"/>
          <a:srcRect l="16427" t="11264" r="1460" b="8007"/>
          <a:stretch/>
        </p:blipFill>
        <p:spPr>
          <a:xfrm>
            <a:off x="232659" y="299546"/>
            <a:ext cx="6512906" cy="4001977"/>
          </a:xfrm>
          <a:prstGeom prst="rect">
            <a:avLst/>
          </a:prstGeom>
        </p:spPr>
      </p:pic>
      <p:pic>
        <p:nvPicPr>
          <p:cNvPr id="3" name="Picture 2">
            <a:hlinkClick r:id="rId2"/>
            <a:extLst>
              <a:ext uri="{FF2B5EF4-FFF2-40B4-BE49-F238E27FC236}">
                <a16:creationId xmlns:a16="http://schemas.microsoft.com/office/drawing/2014/main" id="{161FE7E0-DB75-4594-A384-BE56684B8C00}"/>
              </a:ext>
            </a:extLst>
          </p:cNvPr>
          <p:cNvPicPr>
            <a:picLocks noChangeAspect="1"/>
          </p:cNvPicPr>
          <p:nvPr/>
        </p:nvPicPr>
        <p:blipFill rotWithShape="1">
          <a:blip r:embed="rId4"/>
          <a:srcRect l="20594" t="31839" r="21719" b="19195"/>
          <a:stretch/>
        </p:blipFill>
        <p:spPr>
          <a:xfrm>
            <a:off x="6883454" y="736189"/>
            <a:ext cx="5075887" cy="2692811"/>
          </a:xfrm>
          <a:prstGeom prst="rect">
            <a:avLst/>
          </a:prstGeom>
        </p:spPr>
      </p:pic>
      <p:sp>
        <p:nvSpPr>
          <p:cNvPr id="4" name="TextBox 3">
            <a:extLst>
              <a:ext uri="{FF2B5EF4-FFF2-40B4-BE49-F238E27FC236}">
                <a16:creationId xmlns:a16="http://schemas.microsoft.com/office/drawing/2014/main" id="{DD6F91BB-4DA8-4391-825B-0920E22FE375}"/>
              </a:ext>
            </a:extLst>
          </p:cNvPr>
          <p:cNvSpPr txBox="1"/>
          <p:nvPr/>
        </p:nvSpPr>
        <p:spPr>
          <a:xfrm>
            <a:off x="6668815" y="4847897"/>
            <a:ext cx="5189369" cy="1477328"/>
          </a:xfrm>
          <a:prstGeom prst="rect">
            <a:avLst/>
          </a:prstGeom>
          <a:noFill/>
        </p:spPr>
        <p:txBody>
          <a:bodyPr wrap="none" rtlCol="0">
            <a:spAutoFit/>
          </a:bodyPr>
          <a:lstStyle/>
          <a:p>
            <a:r>
              <a:rPr lang="en-GB" dirty="0">
                <a:latin typeface="+mj-lt"/>
              </a:rPr>
              <a:t>Preparing a resource for cosmetics</a:t>
            </a:r>
          </a:p>
          <a:p>
            <a:endParaRPr lang="en-GB" dirty="0">
              <a:latin typeface="+mj-lt"/>
            </a:endParaRPr>
          </a:p>
          <a:p>
            <a:r>
              <a:rPr lang="en-GB" dirty="0">
                <a:latin typeface="+mj-lt"/>
              </a:rPr>
              <a:t>6 </a:t>
            </a:r>
            <a:r>
              <a:rPr lang="en-GB" i="1" dirty="0">
                <a:latin typeface="+mj-lt"/>
              </a:rPr>
              <a:t>cosmetics enterprise + innovation </a:t>
            </a:r>
            <a:r>
              <a:rPr lang="en-GB" dirty="0">
                <a:latin typeface="+mj-lt"/>
              </a:rPr>
              <a:t>scenarios models</a:t>
            </a:r>
          </a:p>
          <a:p>
            <a:endParaRPr lang="en-GB" dirty="0">
              <a:latin typeface="+mj-lt"/>
            </a:endParaRPr>
          </a:p>
          <a:p>
            <a:r>
              <a:rPr lang="en-GB" dirty="0">
                <a:latin typeface="+mj-lt"/>
              </a:rPr>
              <a:t>explored as case studies </a:t>
            </a:r>
            <a:r>
              <a:rPr lang="en-GB" i="1" dirty="0">
                <a:solidFill>
                  <a:srgbClr val="00B0F0"/>
                </a:solidFill>
                <a:latin typeface="+mj-lt"/>
              </a:rPr>
              <a:t>– next week ( 2 of 3)</a:t>
            </a:r>
          </a:p>
        </p:txBody>
      </p:sp>
    </p:spTree>
    <p:extLst>
      <p:ext uri="{BB962C8B-B14F-4D97-AF65-F5344CB8AC3E}">
        <p14:creationId xmlns:p14="http://schemas.microsoft.com/office/powerpoint/2010/main" val="300144711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357B7-927B-43D4-AD88-F91D7E64F24B}"/>
              </a:ext>
            </a:extLst>
          </p:cNvPr>
          <p:cNvPicPr>
            <a:picLocks noChangeAspect="1"/>
          </p:cNvPicPr>
          <p:nvPr/>
        </p:nvPicPr>
        <p:blipFill rotWithShape="1">
          <a:blip r:embed="rId2"/>
          <a:srcRect l="28567" t="10068" r="31332" b="22449"/>
          <a:stretch/>
        </p:blipFill>
        <p:spPr>
          <a:xfrm>
            <a:off x="5909013" y="513183"/>
            <a:ext cx="5544636" cy="5831633"/>
          </a:xfrm>
          <a:prstGeom prst="rect">
            <a:avLst/>
          </a:prstGeom>
        </p:spPr>
      </p:pic>
      <p:pic>
        <p:nvPicPr>
          <p:cNvPr id="5" name="Picture 4">
            <a:hlinkClick r:id="rId3"/>
            <a:extLst>
              <a:ext uri="{FF2B5EF4-FFF2-40B4-BE49-F238E27FC236}">
                <a16:creationId xmlns:a16="http://schemas.microsoft.com/office/drawing/2014/main" id="{1A75DA94-4950-44EA-A95B-E28644DEBDF6}"/>
              </a:ext>
            </a:extLst>
          </p:cNvPr>
          <p:cNvPicPr>
            <a:picLocks noChangeAspect="1"/>
          </p:cNvPicPr>
          <p:nvPr/>
        </p:nvPicPr>
        <p:blipFill rotWithShape="1">
          <a:blip r:embed="rId4">
            <a:extLst>
              <a:ext uri="{28A0092B-C50C-407E-A947-70E740481C1C}">
                <a14:useLocalDpi xmlns:a14="http://schemas.microsoft.com/office/drawing/2010/main" val="0"/>
              </a:ext>
            </a:extLst>
          </a:blip>
          <a:srcRect b="24281"/>
          <a:stretch/>
        </p:blipFill>
        <p:spPr>
          <a:xfrm>
            <a:off x="1354033" y="648315"/>
            <a:ext cx="3115491" cy="3058074"/>
          </a:xfrm>
          <a:prstGeom prst="rect">
            <a:avLst/>
          </a:prstGeom>
        </p:spPr>
      </p:pic>
      <p:sp>
        <p:nvSpPr>
          <p:cNvPr id="6" name="TextBox 5">
            <a:extLst>
              <a:ext uri="{FF2B5EF4-FFF2-40B4-BE49-F238E27FC236}">
                <a16:creationId xmlns:a16="http://schemas.microsoft.com/office/drawing/2014/main" id="{E6629F35-B498-4040-B143-622D4FD62F07}"/>
              </a:ext>
            </a:extLst>
          </p:cNvPr>
          <p:cNvSpPr txBox="1"/>
          <p:nvPr/>
        </p:nvSpPr>
        <p:spPr>
          <a:xfrm>
            <a:off x="1411014" y="4729655"/>
            <a:ext cx="3301994" cy="523220"/>
          </a:xfrm>
          <a:prstGeom prst="rect">
            <a:avLst/>
          </a:prstGeom>
          <a:noFill/>
        </p:spPr>
        <p:txBody>
          <a:bodyPr wrap="none" rtlCol="0">
            <a:spAutoFit/>
          </a:bodyPr>
          <a:lstStyle/>
          <a:p>
            <a:r>
              <a:rPr lang="en-GB" sz="2800" b="1" spc="600" dirty="0" err="1">
                <a:solidFill>
                  <a:schemeClr val="bg1"/>
                </a:solidFill>
                <a:hlinkClick r:id="rId3"/>
              </a:rPr>
              <a:t>proficio-faber</a:t>
            </a:r>
            <a:endParaRPr lang="en-GB" sz="2800" b="1" spc="600" dirty="0">
              <a:solidFill>
                <a:schemeClr val="bg1"/>
              </a:solidFill>
            </a:endParaRPr>
          </a:p>
        </p:txBody>
      </p:sp>
    </p:spTree>
    <p:extLst>
      <p:ext uri="{BB962C8B-B14F-4D97-AF65-F5344CB8AC3E}">
        <p14:creationId xmlns:p14="http://schemas.microsoft.com/office/powerpoint/2010/main" val="28999718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C023F4-57AC-4200-9C56-3231897AA674}"/>
              </a:ext>
            </a:extLst>
          </p:cNvPr>
          <p:cNvSpPr/>
          <p:nvPr/>
        </p:nvSpPr>
        <p:spPr>
          <a:xfrm>
            <a:off x="0" y="5629275"/>
            <a:ext cx="12192000" cy="1228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9C2F4A8-407A-4634-AA9E-0C94B9A44F9B}"/>
              </a:ext>
            </a:extLst>
          </p:cNvPr>
          <p:cNvSpPr txBox="1"/>
          <p:nvPr/>
        </p:nvSpPr>
        <p:spPr>
          <a:xfrm>
            <a:off x="1472682" y="5794248"/>
            <a:ext cx="9246636" cy="754694"/>
          </a:xfrm>
          <a:prstGeom prst="rect">
            <a:avLst/>
          </a:prstGeom>
          <a:noFill/>
        </p:spPr>
        <p:txBody>
          <a:bodyPr wrap="square">
            <a:spAutoFit/>
          </a:bodyPr>
          <a:lstStyle/>
          <a:p>
            <a:pPr algn="ctr">
              <a:lnSpc>
                <a:spcPct val="150000"/>
              </a:lnSpc>
            </a:pPr>
            <a:r>
              <a:rPr lang="en-GB" sz="3200" spc="300" dirty="0">
                <a:latin typeface="+mj-lt"/>
              </a:rPr>
              <a:t>Cosmetics Innovation Practice</a:t>
            </a:r>
          </a:p>
        </p:txBody>
      </p:sp>
      <p:pic>
        <p:nvPicPr>
          <p:cNvPr id="5" name="Picture 4" descr="A picture containing text, cosmetic&#10;&#10;Description automatically generated">
            <a:extLst>
              <a:ext uri="{FF2B5EF4-FFF2-40B4-BE49-F238E27FC236}">
                <a16:creationId xmlns:a16="http://schemas.microsoft.com/office/drawing/2014/main" id="{FFD13D2A-708C-4225-837F-A61EDD31D60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contrast="33000"/>
                    </a14:imgEffect>
                  </a14:imgLayer>
                </a14:imgProps>
              </a:ext>
              <a:ext uri="{28A0092B-C50C-407E-A947-70E740481C1C}">
                <a14:useLocalDpi xmlns:a14="http://schemas.microsoft.com/office/drawing/2010/main" val="0"/>
              </a:ext>
            </a:extLst>
          </a:blip>
          <a:stretch>
            <a:fillRect/>
          </a:stretch>
        </p:blipFill>
        <p:spPr>
          <a:xfrm>
            <a:off x="1667689" y="0"/>
            <a:ext cx="8856622" cy="5628876"/>
          </a:xfrm>
          <a:prstGeom prst="rect">
            <a:avLst/>
          </a:prstGeom>
        </p:spPr>
      </p:pic>
      <p:sp>
        <p:nvSpPr>
          <p:cNvPr id="7" name="Rectangle 6">
            <a:extLst>
              <a:ext uri="{FF2B5EF4-FFF2-40B4-BE49-F238E27FC236}">
                <a16:creationId xmlns:a16="http://schemas.microsoft.com/office/drawing/2014/main" id="{0E04695A-4245-44F1-A54E-1B552766685F}"/>
              </a:ext>
            </a:extLst>
          </p:cNvPr>
          <p:cNvSpPr/>
          <p:nvPr/>
        </p:nvSpPr>
        <p:spPr>
          <a:xfrm>
            <a:off x="0" y="-1"/>
            <a:ext cx="12192000" cy="5628876"/>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7199263"/>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6AF61A79-E556-4D09-A824-B80991F8B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400" y="0"/>
            <a:ext cx="7481200" cy="6858000"/>
          </a:xfrm>
          <a:prstGeom prst="rect">
            <a:avLst/>
          </a:prstGeom>
        </p:spPr>
      </p:pic>
      <p:sp>
        <p:nvSpPr>
          <p:cNvPr id="6" name="TextBox 5">
            <a:extLst>
              <a:ext uri="{FF2B5EF4-FFF2-40B4-BE49-F238E27FC236}">
                <a16:creationId xmlns:a16="http://schemas.microsoft.com/office/drawing/2014/main" id="{D310D271-BF78-49FC-A469-6B28C1D1ACA0}"/>
              </a:ext>
            </a:extLst>
          </p:cNvPr>
          <p:cNvSpPr txBox="1"/>
          <p:nvPr/>
        </p:nvSpPr>
        <p:spPr>
          <a:xfrm>
            <a:off x="8304415" y="2675314"/>
            <a:ext cx="1188467" cy="1162113"/>
          </a:xfrm>
          <a:prstGeom prst="rect">
            <a:avLst/>
          </a:prstGeom>
          <a:noFill/>
        </p:spPr>
        <p:txBody>
          <a:bodyPr wrap="none" rtlCol="0">
            <a:spAutoFit/>
          </a:bodyPr>
          <a:lstStyle/>
          <a:p>
            <a:pPr>
              <a:lnSpc>
                <a:spcPct val="150000"/>
              </a:lnSpc>
            </a:pPr>
            <a:r>
              <a:rPr lang="en-GB" sz="1600" spc="300" dirty="0">
                <a:solidFill>
                  <a:schemeClr val="bg1"/>
                </a:solidFill>
              </a:rPr>
              <a:t>purpose</a:t>
            </a:r>
          </a:p>
          <a:p>
            <a:pPr>
              <a:lnSpc>
                <a:spcPct val="150000"/>
              </a:lnSpc>
            </a:pPr>
            <a:r>
              <a:rPr lang="en-GB" sz="1600" spc="300" dirty="0">
                <a:solidFill>
                  <a:schemeClr val="bg1"/>
                </a:solidFill>
              </a:rPr>
              <a:t>process</a:t>
            </a:r>
          </a:p>
          <a:p>
            <a:pPr>
              <a:lnSpc>
                <a:spcPct val="150000"/>
              </a:lnSpc>
            </a:pPr>
            <a:r>
              <a:rPr lang="en-GB" sz="1600" spc="300" dirty="0">
                <a:solidFill>
                  <a:schemeClr val="bg1"/>
                </a:solidFill>
              </a:rPr>
              <a:t>outcome</a:t>
            </a:r>
          </a:p>
        </p:txBody>
      </p:sp>
      <p:sp>
        <p:nvSpPr>
          <p:cNvPr id="7" name="TextBox 6">
            <a:extLst>
              <a:ext uri="{FF2B5EF4-FFF2-40B4-BE49-F238E27FC236}">
                <a16:creationId xmlns:a16="http://schemas.microsoft.com/office/drawing/2014/main" id="{FEB1D83D-BD4F-4932-8110-DD0739D1ABC6}"/>
              </a:ext>
            </a:extLst>
          </p:cNvPr>
          <p:cNvSpPr txBox="1"/>
          <p:nvPr/>
        </p:nvSpPr>
        <p:spPr>
          <a:xfrm>
            <a:off x="6716529" y="5110942"/>
            <a:ext cx="1593578" cy="1162113"/>
          </a:xfrm>
          <a:prstGeom prst="rect">
            <a:avLst/>
          </a:prstGeom>
          <a:noFill/>
        </p:spPr>
        <p:txBody>
          <a:bodyPr wrap="none" rtlCol="0">
            <a:spAutoFit/>
          </a:bodyPr>
          <a:lstStyle/>
          <a:p>
            <a:pPr algn="ctr">
              <a:lnSpc>
                <a:spcPct val="150000"/>
              </a:lnSpc>
            </a:pPr>
            <a:r>
              <a:rPr lang="en-GB" sz="1600" spc="300" dirty="0">
                <a:solidFill>
                  <a:schemeClr val="bg1"/>
                </a:solidFill>
              </a:rPr>
              <a:t>values</a:t>
            </a:r>
          </a:p>
          <a:p>
            <a:pPr algn="ctr">
              <a:lnSpc>
                <a:spcPct val="150000"/>
              </a:lnSpc>
            </a:pPr>
            <a:r>
              <a:rPr lang="en-GB" sz="1600" spc="300" dirty="0">
                <a:solidFill>
                  <a:schemeClr val="bg1"/>
                </a:solidFill>
              </a:rPr>
              <a:t>motivations</a:t>
            </a:r>
          </a:p>
          <a:p>
            <a:pPr algn="ctr">
              <a:lnSpc>
                <a:spcPct val="150000"/>
              </a:lnSpc>
            </a:pPr>
            <a:r>
              <a:rPr lang="en-GB" sz="1600" spc="300" dirty="0">
                <a:solidFill>
                  <a:schemeClr val="bg1"/>
                </a:solidFill>
              </a:rPr>
              <a:t>behaviours</a:t>
            </a:r>
          </a:p>
        </p:txBody>
      </p:sp>
      <p:sp>
        <p:nvSpPr>
          <p:cNvPr id="10" name="TextBox 9">
            <a:extLst>
              <a:ext uri="{FF2B5EF4-FFF2-40B4-BE49-F238E27FC236}">
                <a16:creationId xmlns:a16="http://schemas.microsoft.com/office/drawing/2014/main" id="{026A5F57-90A9-45F7-BE57-3B3D4D59EC80}"/>
              </a:ext>
            </a:extLst>
          </p:cNvPr>
          <p:cNvSpPr txBox="1"/>
          <p:nvPr/>
        </p:nvSpPr>
        <p:spPr>
          <a:xfrm>
            <a:off x="3839415" y="5110942"/>
            <a:ext cx="1628780" cy="1162113"/>
          </a:xfrm>
          <a:prstGeom prst="rect">
            <a:avLst/>
          </a:prstGeom>
          <a:noFill/>
        </p:spPr>
        <p:txBody>
          <a:bodyPr wrap="none" rtlCol="0">
            <a:spAutoFit/>
          </a:bodyPr>
          <a:lstStyle/>
          <a:p>
            <a:pPr algn="ctr">
              <a:lnSpc>
                <a:spcPct val="150000"/>
              </a:lnSpc>
            </a:pPr>
            <a:r>
              <a:rPr lang="en-GB" sz="1600" spc="300" dirty="0">
                <a:solidFill>
                  <a:schemeClr val="bg1"/>
                </a:solidFill>
              </a:rPr>
              <a:t>scale</a:t>
            </a:r>
          </a:p>
          <a:p>
            <a:pPr algn="ctr">
              <a:lnSpc>
                <a:spcPct val="150000"/>
              </a:lnSpc>
            </a:pPr>
            <a:r>
              <a:rPr lang="en-GB" sz="1600" spc="300" dirty="0">
                <a:solidFill>
                  <a:schemeClr val="bg1"/>
                </a:solidFill>
              </a:rPr>
              <a:t>adaptability</a:t>
            </a:r>
          </a:p>
          <a:p>
            <a:pPr algn="ctr">
              <a:lnSpc>
                <a:spcPct val="150000"/>
              </a:lnSpc>
            </a:pPr>
            <a:r>
              <a:rPr lang="en-GB" sz="1600" spc="300" dirty="0">
                <a:solidFill>
                  <a:schemeClr val="bg1"/>
                </a:solidFill>
              </a:rPr>
              <a:t>costs</a:t>
            </a:r>
          </a:p>
        </p:txBody>
      </p:sp>
      <p:sp>
        <p:nvSpPr>
          <p:cNvPr id="11" name="TextBox 10">
            <a:extLst>
              <a:ext uri="{FF2B5EF4-FFF2-40B4-BE49-F238E27FC236}">
                <a16:creationId xmlns:a16="http://schemas.microsoft.com/office/drawing/2014/main" id="{2CC5D669-AF78-41B3-A4E6-10BF8F3FABFC}"/>
              </a:ext>
            </a:extLst>
          </p:cNvPr>
          <p:cNvSpPr txBox="1"/>
          <p:nvPr/>
        </p:nvSpPr>
        <p:spPr>
          <a:xfrm>
            <a:off x="2567883" y="2675314"/>
            <a:ext cx="1530996" cy="1162113"/>
          </a:xfrm>
          <a:prstGeom prst="rect">
            <a:avLst/>
          </a:prstGeom>
          <a:noFill/>
        </p:spPr>
        <p:txBody>
          <a:bodyPr wrap="none" rtlCol="0">
            <a:spAutoFit/>
          </a:bodyPr>
          <a:lstStyle/>
          <a:p>
            <a:pPr algn="r">
              <a:lnSpc>
                <a:spcPct val="150000"/>
              </a:lnSpc>
            </a:pPr>
            <a:r>
              <a:rPr lang="en-GB" sz="1600" spc="300" dirty="0">
                <a:solidFill>
                  <a:schemeClr val="bg1"/>
                </a:solidFill>
              </a:rPr>
              <a:t>ingredients</a:t>
            </a:r>
          </a:p>
          <a:p>
            <a:pPr algn="r">
              <a:lnSpc>
                <a:spcPct val="150000"/>
              </a:lnSpc>
            </a:pPr>
            <a:r>
              <a:rPr lang="en-GB" sz="1600" spc="300" dirty="0">
                <a:solidFill>
                  <a:schemeClr val="bg1"/>
                </a:solidFill>
              </a:rPr>
              <a:t>formats</a:t>
            </a:r>
          </a:p>
          <a:p>
            <a:pPr algn="r">
              <a:lnSpc>
                <a:spcPct val="150000"/>
              </a:lnSpc>
            </a:pPr>
            <a:r>
              <a:rPr lang="en-GB" sz="1600" spc="300" dirty="0">
                <a:solidFill>
                  <a:schemeClr val="bg1"/>
                </a:solidFill>
              </a:rPr>
              <a:t>variability</a:t>
            </a:r>
          </a:p>
        </p:txBody>
      </p:sp>
      <p:sp>
        <p:nvSpPr>
          <p:cNvPr id="12" name="TextBox 11">
            <a:extLst>
              <a:ext uri="{FF2B5EF4-FFF2-40B4-BE49-F238E27FC236}">
                <a16:creationId xmlns:a16="http://schemas.microsoft.com/office/drawing/2014/main" id="{CF09BDB4-977C-4F1D-9DA6-5E6AEB6FDDDB}"/>
              </a:ext>
            </a:extLst>
          </p:cNvPr>
          <p:cNvSpPr txBox="1"/>
          <p:nvPr/>
        </p:nvSpPr>
        <p:spPr>
          <a:xfrm>
            <a:off x="6745699" y="239686"/>
            <a:ext cx="1862626" cy="1162113"/>
          </a:xfrm>
          <a:prstGeom prst="rect">
            <a:avLst/>
          </a:prstGeom>
          <a:noFill/>
        </p:spPr>
        <p:txBody>
          <a:bodyPr wrap="none" rtlCol="0">
            <a:spAutoFit/>
          </a:bodyPr>
          <a:lstStyle/>
          <a:p>
            <a:pPr algn="ctr">
              <a:lnSpc>
                <a:spcPct val="150000"/>
              </a:lnSpc>
            </a:pPr>
            <a:r>
              <a:rPr lang="en-GB" sz="1600" spc="300" dirty="0">
                <a:solidFill>
                  <a:schemeClr val="bg1"/>
                </a:solidFill>
              </a:rPr>
              <a:t>brand</a:t>
            </a:r>
          </a:p>
          <a:p>
            <a:pPr algn="ctr">
              <a:lnSpc>
                <a:spcPct val="150000"/>
              </a:lnSpc>
            </a:pPr>
            <a:r>
              <a:rPr lang="en-GB" sz="1600" spc="300" dirty="0">
                <a:solidFill>
                  <a:schemeClr val="bg1"/>
                </a:solidFill>
              </a:rPr>
              <a:t>niche / sector</a:t>
            </a:r>
          </a:p>
          <a:p>
            <a:pPr algn="ctr">
              <a:lnSpc>
                <a:spcPct val="150000"/>
              </a:lnSpc>
            </a:pPr>
            <a:r>
              <a:rPr lang="en-GB" sz="1600" spc="300" dirty="0">
                <a:solidFill>
                  <a:schemeClr val="bg1"/>
                </a:solidFill>
              </a:rPr>
              <a:t>differential</a:t>
            </a:r>
          </a:p>
        </p:txBody>
      </p:sp>
      <p:sp>
        <p:nvSpPr>
          <p:cNvPr id="13" name="TextBox 12">
            <a:extLst>
              <a:ext uri="{FF2B5EF4-FFF2-40B4-BE49-F238E27FC236}">
                <a16:creationId xmlns:a16="http://schemas.microsoft.com/office/drawing/2014/main" id="{52AF56B2-752A-4010-BA98-F94E49D3B431}"/>
              </a:ext>
            </a:extLst>
          </p:cNvPr>
          <p:cNvSpPr txBox="1"/>
          <p:nvPr/>
        </p:nvSpPr>
        <p:spPr>
          <a:xfrm>
            <a:off x="3383498" y="239686"/>
            <a:ext cx="2540631" cy="1162113"/>
          </a:xfrm>
          <a:prstGeom prst="rect">
            <a:avLst/>
          </a:prstGeom>
          <a:noFill/>
        </p:spPr>
        <p:txBody>
          <a:bodyPr wrap="none" rtlCol="0">
            <a:spAutoFit/>
          </a:bodyPr>
          <a:lstStyle/>
          <a:p>
            <a:pPr algn="ctr">
              <a:lnSpc>
                <a:spcPct val="150000"/>
              </a:lnSpc>
            </a:pPr>
            <a:r>
              <a:rPr lang="en-GB" sz="1600" spc="300" dirty="0">
                <a:solidFill>
                  <a:schemeClr val="bg1"/>
                </a:solidFill>
              </a:rPr>
              <a:t>ROI </a:t>
            </a:r>
            <a:r>
              <a:rPr lang="en-GB" sz="1600" i="1" spc="300" dirty="0">
                <a:solidFill>
                  <a:schemeClr val="bg1"/>
                </a:solidFill>
              </a:rPr>
              <a:t>- scale</a:t>
            </a:r>
          </a:p>
          <a:p>
            <a:pPr algn="ctr">
              <a:lnSpc>
                <a:spcPct val="150000"/>
              </a:lnSpc>
            </a:pPr>
            <a:r>
              <a:rPr lang="en-GB" sz="1600" spc="300" dirty="0">
                <a:solidFill>
                  <a:schemeClr val="bg1"/>
                </a:solidFill>
              </a:rPr>
              <a:t>innovation roadmap</a:t>
            </a:r>
          </a:p>
          <a:p>
            <a:pPr algn="ctr">
              <a:lnSpc>
                <a:spcPct val="150000"/>
              </a:lnSpc>
            </a:pPr>
            <a:r>
              <a:rPr lang="en-GB" sz="1600" spc="300" dirty="0">
                <a:solidFill>
                  <a:schemeClr val="bg1"/>
                </a:solidFill>
              </a:rPr>
              <a:t>Product inventory</a:t>
            </a:r>
          </a:p>
        </p:txBody>
      </p:sp>
      <p:sp>
        <p:nvSpPr>
          <p:cNvPr id="2" name="TextBox 1">
            <a:extLst>
              <a:ext uri="{FF2B5EF4-FFF2-40B4-BE49-F238E27FC236}">
                <a16:creationId xmlns:a16="http://schemas.microsoft.com/office/drawing/2014/main" id="{4ABB633E-98CB-4786-A156-C012DE6CCBB0}"/>
              </a:ext>
            </a:extLst>
          </p:cNvPr>
          <p:cNvSpPr txBox="1"/>
          <p:nvPr/>
        </p:nvSpPr>
        <p:spPr>
          <a:xfrm>
            <a:off x="153447" y="6095094"/>
            <a:ext cx="3273332" cy="523220"/>
          </a:xfrm>
          <a:prstGeom prst="rect">
            <a:avLst/>
          </a:prstGeom>
          <a:noFill/>
        </p:spPr>
        <p:txBody>
          <a:bodyPr wrap="none" rtlCol="0">
            <a:spAutoFit/>
          </a:bodyPr>
          <a:lstStyle/>
          <a:p>
            <a:r>
              <a:rPr lang="en-GB" sz="2800" dirty="0">
                <a:solidFill>
                  <a:schemeClr val="bg1"/>
                </a:solidFill>
                <a:latin typeface="+mj-lt"/>
              </a:rPr>
              <a:t>Design -Think - Storm</a:t>
            </a:r>
          </a:p>
        </p:txBody>
      </p:sp>
    </p:spTree>
    <p:extLst>
      <p:ext uri="{BB962C8B-B14F-4D97-AF65-F5344CB8AC3E}">
        <p14:creationId xmlns:p14="http://schemas.microsoft.com/office/powerpoint/2010/main" val="326905447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1ED"/>
        </a:solidFill>
        <a:effectLst/>
      </p:bgPr>
    </p:bg>
    <p:spTree>
      <p:nvGrpSpPr>
        <p:cNvPr id="1" name=""/>
        <p:cNvGrpSpPr/>
        <p:nvPr/>
      </p:nvGrpSpPr>
      <p:grpSpPr>
        <a:xfrm>
          <a:off x="0" y="0"/>
          <a:ext cx="0" cy="0"/>
          <a:chOff x="0" y="0"/>
          <a:chExt cx="0" cy="0"/>
        </a:xfrm>
      </p:grpSpPr>
      <p:pic>
        <p:nvPicPr>
          <p:cNvPr id="6146" name="Picture 2" descr="What do I do with all these f*!king sticky notes? — UX NIGHT SCHOOL">
            <a:extLst>
              <a:ext uri="{FF2B5EF4-FFF2-40B4-BE49-F238E27FC236}">
                <a16:creationId xmlns:a16="http://schemas.microsoft.com/office/drawing/2014/main" id="{588C14BF-293C-4AAD-86CB-36B4887CE8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15"/>
          <a:stretch/>
        </p:blipFill>
        <p:spPr bwMode="auto">
          <a:xfrm>
            <a:off x="6994092" y="190499"/>
            <a:ext cx="5055031" cy="36290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B34FAC9-49A2-466E-8425-0C05164F42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19" r="20277"/>
          <a:stretch/>
        </p:blipFill>
        <p:spPr bwMode="auto">
          <a:xfrm>
            <a:off x="-142875" y="0"/>
            <a:ext cx="7067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4"/>
            <a:extLst>
              <a:ext uri="{FF2B5EF4-FFF2-40B4-BE49-F238E27FC236}">
                <a16:creationId xmlns:a16="http://schemas.microsoft.com/office/drawing/2014/main" id="{42138F6D-62DE-4760-8D3B-B0164D420529}"/>
              </a:ext>
            </a:extLst>
          </p:cNvPr>
          <p:cNvPicPr>
            <a:picLocks noChangeAspect="1"/>
          </p:cNvPicPr>
          <p:nvPr/>
        </p:nvPicPr>
        <p:blipFill rotWithShape="1">
          <a:blip r:embed="rId5"/>
          <a:srcRect l="17500" t="7084" r="1172"/>
          <a:stretch/>
        </p:blipFill>
        <p:spPr>
          <a:xfrm>
            <a:off x="7172880" y="3724276"/>
            <a:ext cx="4876243" cy="3133724"/>
          </a:xfrm>
          <a:prstGeom prst="rect">
            <a:avLst/>
          </a:prstGeom>
        </p:spPr>
      </p:pic>
    </p:spTree>
    <p:extLst>
      <p:ext uri="{BB962C8B-B14F-4D97-AF65-F5344CB8AC3E}">
        <p14:creationId xmlns:p14="http://schemas.microsoft.com/office/powerpoint/2010/main" val="1520627814"/>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D8BD6863-787B-4922-9E2B-0B329A0BA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400" y="0"/>
            <a:ext cx="7481200" cy="6858000"/>
          </a:xfrm>
          <a:prstGeom prst="rect">
            <a:avLst/>
          </a:prstGeom>
        </p:spPr>
      </p:pic>
      <p:sp>
        <p:nvSpPr>
          <p:cNvPr id="6" name="TextBox 5">
            <a:extLst>
              <a:ext uri="{FF2B5EF4-FFF2-40B4-BE49-F238E27FC236}">
                <a16:creationId xmlns:a16="http://schemas.microsoft.com/office/drawing/2014/main" id="{D310D271-BF78-49FC-A469-6B28C1D1ACA0}"/>
              </a:ext>
            </a:extLst>
          </p:cNvPr>
          <p:cNvSpPr txBox="1"/>
          <p:nvPr/>
        </p:nvSpPr>
        <p:spPr>
          <a:xfrm>
            <a:off x="8093123" y="2672261"/>
            <a:ext cx="1188467" cy="1162113"/>
          </a:xfrm>
          <a:prstGeom prst="rect">
            <a:avLst/>
          </a:prstGeom>
          <a:noFill/>
        </p:spPr>
        <p:txBody>
          <a:bodyPr wrap="none" rtlCol="0">
            <a:spAutoFit/>
          </a:bodyPr>
          <a:lstStyle/>
          <a:p>
            <a:pPr>
              <a:lnSpc>
                <a:spcPct val="150000"/>
              </a:lnSpc>
            </a:pPr>
            <a:r>
              <a:rPr lang="en-GB" sz="1600" spc="300" dirty="0">
                <a:solidFill>
                  <a:schemeClr val="bg1"/>
                </a:solidFill>
              </a:rPr>
              <a:t>purpose</a:t>
            </a:r>
          </a:p>
          <a:p>
            <a:pPr>
              <a:lnSpc>
                <a:spcPct val="150000"/>
              </a:lnSpc>
            </a:pPr>
            <a:r>
              <a:rPr lang="en-GB" sz="1600" spc="300" dirty="0">
                <a:solidFill>
                  <a:schemeClr val="bg1"/>
                </a:solidFill>
              </a:rPr>
              <a:t>process</a:t>
            </a:r>
          </a:p>
          <a:p>
            <a:pPr>
              <a:lnSpc>
                <a:spcPct val="150000"/>
              </a:lnSpc>
            </a:pPr>
            <a:r>
              <a:rPr lang="en-GB" sz="1600" spc="300" dirty="0">
                <a:solidFill>
                  <a:schemeClr val="bg1"/>
                </a:solidFill>
              </a:rPr>
              <a:t>outcome</a:t>
            </a:r>
          </a:p>
        </p:txBody>
      </p:sp>
      <p:sp>
        <p:nvSpPr>
          <p:cNvPr id="7" name="TextBox 6">
            <a:extLst>
              <a:ext uri="{FF2B5EF4-FFF2-40B4-BE49-F238E27FC236}">
                <a16:creationId xmlns:a16="http://schemas.microsoft.com/office/drawing/2014/main" id="{FEB1D83D-BD4F-4932-8110-DD0739D1ABC6}"/>
              </a:ext>
            </a:extLst>
          </p:cNvPr>
          <p:cNvSpPr txBox="1"/>
          <p:nvPr/>
        </p:nvSpPr>
        <p:spPr>
          <a:xfrm>
            <a:off x="6716529" y="5110942"/>
            <a:ext cx="1593578" cy="1162113"/>
          </a:xfrm>
          <a:prstGeom prst="rect">
            <a:avLst/>
          </a:prstGeom>
          <a:noFill/>
        </p:spPr>
        <p:txBody>
          <a:bodyPr wrap="none" rtlCol="0">
            <a:spAutoFit/>
          </a:bodyPr>
          <a:lstStyle/>
          <a:p>
            <a:pPr algn="ctr">
              <a:lnSpc>
                <a:spcPct val="150000"/>
              </a:lnSpc>
            </a:pPr>
            <a:r>
              <a:rPr lang="en-GB" sz="1600" spc="300" dirty="0">
                <a:solidFill>
                  <a:schemeClr val="bg1"/>
                </a:solidFill>
              </a:rPr>
              <a:t>values</a:t>
            </a:r>
          </a:p>
          <a:p>
            <a:pPr algn="ctr">
              <a:lnSpc>
                <a:spcPct val="150000"/>
              </a:lnSpc>
            </a:pPr>
            <a:r>
              <a:rPr lang="en-GB" sz="1600" spc="300" dirty="0">
                <a:solidFill>
                  <a:schemeClr val="bg1"/>
                </a:solidFill>
              </a:rPr>
              <a:t>motivations</a:t>
            </a:r>
          </a:p>
          <a:p>
            <a:pPr algn="ctr">
              <a:lnSpc>
                <a:spcPct val="150000"/>
              </a:lnSpc>
            </a:pPr>
            <a:r>
              <a:rPr lang="en-GB" sz="1600" spc="300" dirty="0">
                <a:solidFill>
                  <a:schemeClr val="bg1"/>
                </a:solidFill>
              </a:rPr>
              <a:t>behaviours</a:t>
            </a:r>
          </a:p>
        </p:txBody>
      </p:sp>
      <p:sp>
        <p:nvSpPr>
          <p:cNvPr id="10" name="TextBox 9">
            <a:extLst>
              <a:ext uri="{FF2B5EF4-FFF2-40B4-BE49-F238E27FC236}">
                <a16:creationId xmlns:a16="http://schemas.microsoft.com/office/drawing/2014/main" id="{026A5F57-90A9-45F7-BE57-3B3D4D59EC80}"/>
              </a:ext>
            </a:extLst>
          </p:cNvPr>
          <p:cNvSpPr txBox="1"/>
          <p:nvPr/>
        </p:nvSpPr>
        <p:spPr>
          <a:xfrm>
            <a:off x="3839415" y="5110942"/>
            <a:ext cx="1628780" cy="1162113"/>
          </a:xfrm>
          <a:prstGeom prst="rect">
            <a:avLst/>
          </a:prstGeom>
          <a:noFill/>
        </p:spPr>
        <p:txBody>
          <a:bodyPr wrap="none" rtlCol="0">
            <a:spAutoFit/>
          </a:bodyPr>
          <a:lstStyle/>
          <a:p>
            <a:pPr algn="ctr">
              <a:lnSpc>
                <a:spcPct val="150000"/>
              </a:lnSpc>
            </a:pPr>
            <a:r>
              <a:rPr lang="en-GB" sz="1600" spc="300" dirty="0">
                <a:solidFill>
                  <a:schemeClr val="bg1"/>
                </a:solidFill>
              </a:rPr>
              <a:t>scale</a:t>
            </a:r>
          </a:p>
          <a:p>
            <a:pPr algn="ctr">
              <a:lnSpc>
                <a:spcPct val="150000"/>
              </a:lnSpc>
            </a:pPr>
            <a:r>
              <a:rPr lang="en-GB" sz="1600" spc="300" dirty="0">
                <a:solidFill>
                  <a:schemeClr val="bg1"/>
                </a:solidFill>
              </a:rPr>
              <a:t>adaptability</a:t>
            </a:r>
          </a:p>
          <a:p>
            <a:pPr algn="ctr">
              <a:lnSpc>
                <a:spcPct val="150000"/>
              </a:lnSpc>
            </a:pPr>
            <a:r>
              <a:rPr lang="en-GB" sz="1600" spc="300" dirty="0">
                <a:solidFill>
                  <a:schemeClr val="bg1"/>
                </a:solidFill>
              </a:rPr>
              <a:t>costs</a:t>
            </a:r>
          </a:p>
        </p:txBody>
      </p:sp>
      <p:sp>
        <p:nvSpPr>
          <p:cNvPr id="11" name="TextBox 10">
            <a:extLst>
              <a:ext uri="{FF2B5EF4-FFF2-40B4-BE49-F238E27FC236}">
                <a16:creationId xmlns:a16="http://schemas.microsoft.com/office/drawing/2014/main" id="{2CC5D669-AF78-41B3-A4E6-10BF8F3FABFC}"/>
              </a:ext>
            </a:extLst>
          </p:cNvPr>
          <p:cNvSpPr txBox="1"/>
          <p:nvPr/>
        </p:nvSpPr>
        <p:spPr>
          <a:xfrm>
            <a:off x="2567883" y="2675314"/>
            <a:ext cx="1530996" cy="1162113"/>
          </a:xfrm>
          <a:prstGeom prst="rect">
            <a:avLst/>
          </a:prstGeom>
          <a:noFill/>
        </p:spPr>
        <p:txBody>
          <a:bodyPr wrap="none" rtlCol="0">
            <a:spAutoFit/>
          </a:bodyPr>
          <a:lstStyle/>
          <a:p>
            <a:pPr algn="r">
              <a:lnSpc>
                <a:spcPct val="150000"/>
              </a:lnSpc>
            </a:pPr>
            <a:r>
              <a:rPr lang="en-GB" sz="1600" spc="300" dirty="0">
                <a:solidFill>
                  <a:schemeClr val="bg1"/>
                </a:solidFill>
              </a:rPr>
              <a:t>ingredients</a:t>
            </a:r>
          </a:p>
          <a:p>
            <a:pPr algn="r">
              <a:lnSpc>
                <a:spcPct val="150000"/>
              </a:lnSpc>
            </a:pPr>
            <a:r>
              <a:rPr lang="en-GB" sz="1600" spc="300" dirty="0">
                <a:solidFill>
                  <a:schemeClr val="bg1"/>
                </a:solidFill>
              </a:rPr>
              <a:t>formats</a:t>
            </a:r>
          </a:p>
          <a:p>
            <a:pPr algn="r">
              <a:lnSpc>
                <a:spcPct val="150000"/>
              </a:lnSpc>
            </a:pPr>
            <a:r>
              <a:rPr lang="en-GB" sz="1600" spc="300" dirty="0">
                <a:solidFill>
                  <a:schemeClr val="bg1"/>
                </a:solidFill>
              </a:rPr>
              <a:t>variability</a:t>
            </a:r>
          </a:p>
        </p:txBody>
      </p:sp>
      <p:sp>
        <p:nvSpPr>
          <p:cNvPr id="12" name="TextBox 11">
            <a:extLst>
              <a:ext uri="{FF2B5EF4-FFF2-40B4-BE49-F238E27FC236}">
                <a16:creationId xmlns:a16="http://schemas.microsoft.com/office/drawing/2014/main" id="{CF09BDB4-977C-4F1D-9DA6-5E6AEB6FDDDB}"/>
              </a:ext>
            </a:extLst>
          </p:cNvPr>
          <p:cNvSpPr txBox="1"/>
          <p:nvPr/>
        </p:nvSpPr>
        <p:spPr>
          <a:xfrm>
            <a:off x="6454453" y="780352"/>
            <a:ext cx="1862626" cy="830997"/>
          </a:xfrm>
          <a:prstGeom prst="rect">
            <a:avLst/>
          </a:prstGeom>
          <a:noFill/>
        </p:spPr>
        <p:txBody>
          <a:bodyPr wrap="none" rtlCol="0">
            <a:spAutoFit/>
          </a:bodyPr>
          <a:lstStyle/>
          <a:p>
            <a:pPr algn="ctr"/>
            <a:r>
              <a:rPr lang="en-GB" sz="1600" spc="300" dirty="0">
                <a:solidFill>
                  <a:srgbClr val="FFFF00"/>
                </a:solidFill>
              </a:rPr>
              <a:t>brand</a:t>
            </a:r>
          </a:p>
          <a:p>
            <a:pPr algn="ctr"/>
            <a:r>
              <a:rPr lang="en-GB" sz="1600" spc="300" dirty="0">
                <a:solidFill>
                  <a:srgbClr val="FFFF00"/>
                </a:solidFill>
              </a:rPr>
              <a:t>niche / sector</a:t>
            </a:r>
          </a:p>
          <a:p>
            <a:pPr algn="ctr"/>
            <a:r>
              <a:rPr lang="en-GB" sz="1600" spc="300" dirty="0">
                <a:solidFill>
                  <a:srgbClr val="FFFF00"/>
                </a:solidFill>
              </a:rPr>
              <a:t>differential</a:t>
            </a:r>
          </a:p>
        </p:txBody>
      </p:sp>
      <p:sp>
        <p:nvSpPr>
          <p:cNvPr id="13" name="TextBox 12">
            <a:extLst>
              <a:ext uri="{FF2B5EF4-FFF2-40B4-BE49-F238E27FC236}">
                <a16:creationId xmlns:a16="http://schemas.microsoft.com/office/drawing/2014/main" id="{52AF56B2-752A-4010-BA98-F94E49D3B431}"/>
              </a:ext>
            </a:extLst>
          </p:cNvPr>
          <p:cNvSpPr txBox="1"/>
          <p:nvPr/>
        </p:nvSpPr>
        <p:spPr>
          <a:xfrm>
            <a:off x="3456641" y="449236"/>
            <a:ext cx="2540631" cy="1162113"/>
          </a:xfrm>
          <a:prstGeom prst="rect">
            <a:avLst/>
          </a:prstGeom>
          <a:noFill/>
        </p:spPr>
        <p:txBody>
          <a:bodyPr wrap="none" rtlCol="0">
            <a:spAutoFit/>
          </a:bodyPr>
          <a:lstStyle/>
          <a:p>
            <a:pPr algn="ctr">
              <a:lnSpc>
                <a:spcPct val="150000"/>
              </a:lnSpc>
            </a:pPr>
            <a:r>
              <a:rPr lang="en-GB" sz="1600" spc="300" dirty="0">
                <a:solidFill>
                  <a:schemeClr val="bg1"/>
                </a:solidFill>
              </a:rPr>
              <a:t>ROI </a:t>
            </a:r>
            <a:r>
              <a:rPr lang="en-GB" sz="1600" i="1" spc="300" dirty="0">
                <a:solidFill>
                  <a:schemeClr val="bg1"/>
                </a:solidFill>
              </a:rPr>
              <a:t>- scale</a:t>
            </a:r>
          </a:p>
          <a:p>
            <a:pPr algn="ctr">
              <a:lnSpc>
                <a:spcPct val="150000"/>
              </a:lnSpc>
            </a:pPr>
            <a:r>
              <a:rPr lang="en-GB" sz="1600" spc="300" dirty="0">
                <a:solidFill>
                  <a:schemeClr val="bg1"/>
                </a:solidFill>
              </a:rPr>
              <a:t>innovation roadmap</a:t>
            </a:r>
          </a:p>
          <a:p>
            <a:pPr algn="ctr">
              <a:lnSpc>
                <a:spcPct val="150000"/>
              </a:lnSpc>
            </a:pPr>
            <a:r>
              <a:rPr lang="en-GB" sz="1600" spc="300" dirty="0">
                <a:solidFill>
                  <a:schemeClr val="bg1"/>
                </a:solidFill>
              </a:rPr>
              <a:t>Product inventory</a:t>
            </a:r>
          </a:p>
        </p:txBody>
      </p:sp>
    </p:spTree>
    <p:extLst>
      <p:ext uri="{BB962C8B-B14F-4D97-AF65-F5344CB8AC3E}">
        <p14:creationId xmlns:p14="http://schemas.microsoft.com/office/powerpoint/2010/main" val="2812247833"/>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D3C4BD33-A4AB-46F1-8E1B-4298156604F2}"/>
              </a:ext>
            </a:extLst>
          </p:cNvPr>
          <p:cNvPicPr>
            <a:picLocks noChangeAspect="1"/>
          </p:cNvPicPr>
          <p:nvPr/>
        </p:nvPicPr>
        <p:blipFill rotWithShape="1">
          <a:blip r:embed="rId3"/>
          <a:srcRect l="1137" t="20409" r="969"/>
          <a:stretch/>
        </p:blipFill>
        <p:spPr>
          <a:xfrm>
            <a:off x="0" y="1278293"/>
            <a:ext cx="12200439" cy="5579707"/>
          </a:xfrm>
          <a:prstGeom prst="rect">
            <a:avLst/>
          </a:prstGeom>
        </p:spPr>
      </p:pic>
      <p:sp>
        <p:nvSpPr>
          <p:cNvPr id="4" name="TextBox 3">
            <a:extLst>
              <a:ext uri="{FF2B5EF4-FFF2-40B4-BE49-F238E27FC236}">
                <a16:creationId xmlns:a16="http://schemas.microsoft.com/office/drawing/2014/main" id="{28CBF3BF-F30D-4C9C-93BF-B6CF76236885}"/>
              </a:ext>
            </a:extLst>
          </p:cNvPr>
          <p:cNvSpPr txBox="1"/>
          <p:nvPr/>
        </p:nvSpPr>
        <p:spPr>
          <a:xfrm>
            <a:off x="830224" y="401381"/>
            <a:ext cx="10748020" cy="523220"/>
          </a:xfrm>
          <a:prstGeom prst="rect">
            <a:avLst/>
          </a:prstGeom>
          <a:noFill/>
        </p:spPr>
        <p:txBody>
          <a:bodyPr wrap="square">
            <a:spAutoFit/>
          </a:bodyPr>
          <a:lstStyle/>
          <a:p>
            <a:r>
              <a:rPr lang="en-US" sz="2800" spc="300" dirty="0">
                <a:solidFill>
                  <a:schemeClr val="bg1"/>
                </a:solidFill>
                <a:effectLst/>
                <a:latin typeface="+mj-lt"/>
              </a:rPr>
              <a:t>Cosmetic Brand and Packaging Design - 900+ versions</a:t>
            </a:r>
          </a:p>
        </p:txBody>
      </p:sp>
    </p:spTree>
    <p:extLst>
      <p:ext uri="{BB962C8B-B14F-4D97-AF65-F5344CB8AC3E}">
        <p14:creationId xmlns:p14="http://schemas.microsoft.com/office/powerpoint/2010/main" val="411192489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mple, cool, monochrome cosmetics branding">
            <a:extLst>
              <a:ext uri="{FF2B5EF4-FFF2-40B4-BE49-F238E27FC236}">
                <a16:creationId xmlns:a16="http://schemas.microsoft.com/office/drawing/2014/main" id="{9A183AA8-AAF0-4FFC-A3BC-31FD69385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484" y="0"/>
            <a:ext cx="2078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ite packaging with intricate floral drawings">
            <a:extLst>
              <a:ext uri="{FF2B5EF4-FFF2-40B4-BE49-F238E27FC236}">
                <a16:creationId xmlns:a16="http://schemas.microsoft.com/office/drawing/2014/main" id="{8843D7E3-DF5B-49BE-BB1D-D243FF0DD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713" y="0"/>
            <a:ext cx="3825549" cy="2550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4E156DB6-5A5D-48B2-8308-9871053AD6D3}"/>
              </a:ext>
            </a:extLst>
          </p:cNvPr>
          <p:cNvPicPr>
            <a:picLocks noChangeAspect="1"/>
          </p:cNvPicPr>
          <p:nvPr/>
        </p:nvPicPr>
        <p:blipFill rotWithShape="1">
          <a:blip r:embed="rId5"/>
          <a:srcRect l="16990" t="20136" r="16888"/>
          <a:stretch/>
        </p:blipFill>
        <p:spPr>
          <a:xfrm>
            <a:off x="2833454" y="2528325"/>
            <a:ext cx="6372808" cy="4329674"/>
          </a:xfrm>
          <a:prstGeom prst="rect">
            <a:avLst/>
          </a:prstGeom>
        </p:spPr>
      </p:pic>
      <p:sp>
        <p:nvSpPr>
          <p:cNvPr id="16" name="TextBox 15">
            <a:extLst>
              <a:ext uri="{FF2B5EF4-FFF2-40B4-BE49-F238E27FC236}">
                <a16:creationId xmlns:a16="http://schemas.microsoft.com/office/drawing/2014/main" id="{AF75F7AD-B844-4E3E-8E94-726FC745DF51}"/>
              </a:ext>
            </a:extLst>
          </p:cNvPr>
          <p:cNvSpPr txBox="1"/>
          <p:nvPr/>
        </p:nvSpPr>
        <p:spPr>
          <a:xfrm>
            <a:off x="449224" y="401381"/>
            <a:ext cx="4694276" cy="523220"/>
          </a:xfrm>
          <a:prstGeom prst="rect">
            <a:avLst/>
          </a:prstGeom>
          <a:noFill/>
        </p:spPr>
        <p:txBody>
          <a:bodyPr wrap="square">
            <a:spAutoFit/>
          </a:bodyPr>
          <a:lstStyle/>
          <a:p>
            <a:r>
              <a:rPr lang="en-US" sz="2800" spc="300" dirty="0">
                <a:solidFill>
                  <a:schemeClr val="bg1"/>
                </a:solidFill>
                <a:effectLst/>
                <a:latin typeface="+mj-lt"/>
              </a:rPr>
              <a:t>Create a ‘brand-</a:t>
            </a:r>
            <a:r>
              <a:rPr lang="en-US" sz="2800" spc="300" dirty="0">
                <a:solidFill>
                  <a:schemeClr val="bg1"/>
                </a:solidFill>
                <a:latin typeface="+mj-lt"/>
              </a:rPr>
              <a:t>culture’</a:t>
            </a:r>
            <a:endParaRPr lang="en-US" sz="2800" spc="300" dirty="0">
              <a:solidFill>
                <a:schemeClr val="bg1"/>
              </a:solidFill>
              <a:effectLst/>
              <a:latin typeface="+mj-lt"/>
            </a:endParaRPr>
          </a:p>
        </p:txBody>
      </p:sp>
    </p:spTree>
    <p:extLst>
      <p:ext uri="{BB962C8B-B14F-4D97-AF65-F5344CB8AC3E}">
        <p14:creationId xmlns:p14="http://schemas.microsoft.com/office/powerpoint/2010/main" val="2531781783"/>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CBF3BF-F30D-4C9C-93BF-B6CF76236885}"/>
              </a:ext>
            </a:extLst>
          </p:cNvPr>
          <p:cNvSpPr txBox="1"/>
          <p:nvPr/>
        </p:nvSpPr>
        <p:spPr>
          <a:xfrm>
            <a:off x="449224" y="239456"/>
            <a:ext cx="10748020" cy="523220"/>
          </a:xfrm>
          <a:prstGeom prst="rect">
            <a:avLst/>
          </a:prstGeom>
          <a:noFill/>
        </p:spPr>
        <p:txBody>
          <a:bodyPr wrap="square">
            <a:spAutoFit/>
          </a:bodyPr>
          <a:lstStyle/>
          <a:p>
            <a:r>
              <a:rPr lang="en-US" sz="2800" spc="300" dirty="0">
                <a:solidFill>
                  <a:schemeClr val="bg1"/>
                </a:solidFill>
                <a:effectLst/>
                <a:latin typeface="+mj-lt"/>
              </a:rPr>
              <a:t>Create a mood board</a:t>
            </a:r>
          </a:p>
        </p:txBody>
      </p:sp>
      <p:pic>
        <p:nvPicPr>
          <p:cNvPr id="5" name="Picture 4">
            <a:hlinkClick r:id="rId2"/>
            <a:extLst>
              <a:ext uri="{FF2B5EF4-FFF2-40B4-BE49-F238E27FC236}">
                <a16:creationId xmlns:a16="http://schemas.microsoft.com/office/drawing/2014/main" id="{A0821E7E-8CF5-46DB-9D44-9E730F1DC280}"/>
              </a:ext>
            </a:extLst>
          </p:cNvPr>
          <p:cNvPicPr>
            <a:picLocks noChangeAspect="1"/>
          </p:cNvPicPr>
          <p:nvPr/>
        </p:nvPicPr>
        <p:blipFill rotWithShape="1">
          <a:blip r:embed="rId3"/>
          <a:srcRect t="16748" r="1250"/>
          <a:stretch/>
        </p:blipFill>
        <p:spPr>
          <a:xfrm>
            <a:off x="0" y="1076325"/>
            <a:ext cx="12192000" cy="5781675"/>
          </a:xfrm>
          <a:prstGeom prst="rect">
            <a:avLst/>
          </a:prstGeom>
        </p:spPr>
      </p:pic>
    </p:spTree>
    <p:extLst>
      <p:ext uri="{BB962C8B-B14F-4D97-AF65-F5344CB8AC3E}">
        <p14:creationId xmlns:p14="http://schemas.microsoft.com/office/powerpoint/2010/main" val="233581763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2F4A8-407A-4634-AA9E-0C94B9A44F9B}"/>
              </a:ext>
            </a:extLst>
          </p:cNvPr>
          <p:cNvSpPr txBox="1"/>
          <p:nvPr/>
        </p:nvSpPr>
        <p:spPr>
          <a:xfrm>
            <a:off x="290348" y="5747885"/>
            <a:ext cx="11611304" cy="754694"/>
          </a:xfrm>
          <a:prstGeom prst="rect">
            <a:avLst/>
          </a:prstGeom>
          <a:noFill/>
        </p:spPr>
        <p:txBody>
          <a:bodyPr wrap="square">
            <a:spAutoFit/>
          </a:bodyPr>
          <a:lstStyle/>
          <a:p>
            <a:pPr algn="ctr">
              <a:lnSpc>
                <a:spcPct val="150000"/>
              </a:lnSpc>
            </a:pPr>
            <a:r>
              <a:rPr lang="en-GB" sz="3200" spc="300" dirty="0">
                <a:latin typeface="+mj-lt"/>
              </a:rPr>
              <a:t>Circular Economy Cosmetics Products Innovation</a:t>
            </a:r>
          </a:p>
        </p:txBody>
      </p:sp>
      <p:pic>
        <p:nvPicPr>
          <p:cNvPr id="10242" name="Picture 2" descr="Meet the Girl Chemist Who Is Impacting the Skincare Industry – Averr Aglow">
            <a:extLst>
              <a:ext uri="{FF2B5EF4-FFF2-40B4-BE49-F238E27FC236}">
                <a16:creationId xmlns:a16="http://schemas.microsoft.com/office/drawing/2014/main" id="{E4136054-B700-43DD-8920-70A0278C7B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794" b="8238"/>
          <a:stretch/>
        </p:blipFill>
        <p:spPr bwMode="auto">
          <a:xfrm>
            <a:off x="0" y="0"/>
            <a:ext cx="12192000"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2CD9642-03F7-444C-A67B-2FF5B7A54785}"/>
              </a:ext>
            </a:extLst>
          </p:cNvPr>
          <p:cNvSpPr/>
          <p:nvPr/>
        </p:nvSpPr>
        <p:spPr>
          <a:xfrm>
            <a:off x="0" y="0"/>
            <a:ext cx="12192000" cy="5467350"/>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898603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E07FF8-CB4E-4DE3-9DFF-2B9DF521A302}"/>
              </a:ext>
            </a:extLst>
          </p:cNvPr>
          <p:cNvSpPr/>
          <p:nvPr/>
        </p:nvSpPr>
        <p:spPr>
          <a:xfrm>
            <a:off x="6343650" y="0"/>
            <a:ext cx="5849054" cy="6858000"/>
          </a:xfrm>
          <a:prstGeom prst="rect">
            <a:avLst/>
          </a:prstGeom>
          <a:solidFill>
            <a:srgbClr val="053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chart&#10;&#10;Description automatically generated">
            <a:extLst>
              <a:ext uri="{FF2B5EF4-FFF2-40B4-BE49-F238E27FC236}">
                <a16:creationId xmlns:a16="http://schemas.microsoft.com/office/drawing/2014/main" id="{FAFAB0D4-7C6C-47E2-A45C-2E207663C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25" y="228600"/>
            <a:ext cx="5969450" cy="5472182"/>
          </a:xfrm>
          <a:prstGeom prst="rect">
            <a:avLst/>
          </a:prstGeom>
        </p:spPr>
      </p:pic>
      <p:pic>
        <p:nvPicPr>
          <p:cNvPr id="5" name="Picture 2" descr="Top 10 Beautycounter Products - Whoorl">
            <a:extLst>
              <a:ext uri="{FF2B5EF4-FFF2-40B4-BE49-F238E27FC236}">
                <a16:creationId xmlns:a16="http://schemas.microsoft.com/office/drawing/2014/main" id="{75E17FF8-D5A2-4E7E-8738-6CAAFD186D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7" b="867"/>
          <a:stretch/>
        </p:blipFill>
        <p:spPr bwMode="auto">
          <a:xfrm>
            <a:off x="2819784" y="2540417"/>
            <a:ext cx="804953" cy="804953"/>
          </a:xfrm>
          <a:prstGeom prst="ellipse">
            <a:avLst/>
          </a:prstGeom>
          <a:noFill/>
          <a:extLst>
            <a:ext uri="{909E8E84-426E-40DD-AFC4-6F175D3DCCD1}">
              <a14:hiddenFill xmlns:a14="http://schemas.microsoft.com/office/drawing/2010/main">
                <a:solidFill>
                  <a:srgbClr val="FFFFFF"/>
                </a:solidFill>
              </a14:hiddenFill>
            </a:ext>
          </a:extLst>
        </p:spPr>
      </p:pic>
      <p:pic>
        <p:nvPicPr>
          <p:cNvPr id="5124" name="Picture 4" descr="Driving progress toward a circular economy">
            <a:hlinkClick r:id="rId4"/>
            <a:extLst>
              <a:ext uri="{FF2B5EF4-FFF2-40B4-BE49-F238E27FC236}">
                <a16:creationId xmlns:a16="http://schemas.microsoft.com/office/drawing/2014/main" id="{B8712446-3F8C-4094-9FB3-C0FC6D2AE7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88" t="2779" r="7110" b="3011"/>
          <a:stretch/>
        </p:blipFill>
        <p:spPr bwMode="auto">
          <a:xfrm>
            <a:off x="6667500" y="1685926"/>
            <a:ext cx="5362245" cy="331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3877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C7A89873-CE8A-41FC-8590-E1A508FB238E}"/>
              </a:ext>
            </a:extLst>
          </p:cNvPr>
          <p:cNvPicPr>
            <a:picLocks noChangeAspect="1"/>
          </p:cNvPicPr>
          <p:nvPr/>
        </p:nvPicPr>
        <p:blipFill rotWithShape="1">
          <a:blip r:embed="rId3"/>
          <a:srcRect l="5903" t="14800" r="28150" b="811"/>
          <a:stretch/>
        </p:blipFill>
        <p:spPr>
          <a:xfrm>
            <a:off x="5880079" y="1057274"/>
            <a:ext cx="6179713" cy="4448175"/>
          </a:xfrm>
          <a:prstGeom prst="rect">
            <a:avLst/>
          </a:prstGeom>
        </p:spPr>
      </p:pic>
      <p:pic>
        <p:nvPicPr>
          <p:cNvPr id="6" name="Picture 5">
            <a:hlinkClick r:id="rId4"/>
            <a:extLst>
              <a:ext uri="{FF2B5EF4-FFF2-40B4-BE49-F238E27FC236}">
                <a16:creationId xmlns:a16="http://schemas.microsoft.com/office/drawing/2014/main" id="{E50881C6-BABE-4B5C-B879-FAD4BE3545AA}"/>
              </a:ext>
            </a:extLst>
          </p:cNvPr>
          <p:cNvPicPr>
            <a:picLocks noChangeAspect="1"/>
          </p:cNvPicPr>
          <p:nvPr/>
        </p:nvPicPr>
        <p:blipFill rotWithShape="1">
          <a:blip r:embed="rId5"/>
          <a:srcRect l="20937" t="9167" r="21875"/>
          <a:stretch/>
        </p:blipFill>
        <p:spPr>
          <a:xfrm>
            <a:off x="552450" y="1139798"/>
            <a:ext cx="4886325" cy="4365651"/>
          </a:xfrm>
          <a:prstGeom prst="rect">
            <a:avLst/>
          </a:prstGeom>
        </p:spPr>
      </p:pic>
    </p:spTree>
    <p:extLst>
      <p:ext uri="{BB962C8B-B14F-4D97-AF65-F5344CB8AC3E}">
        <p14:creationId xmlns:p14="http://schemas.microsoft.com/office/powerpoint/2010/main" val="1198206904"/>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B02817-6D8C-4B15-AF26-C587BBC90F15}"/>
              </a:ext>
            </a:extLst>
          </p:cNvPr>
          <p:cNvSpPr/>
          <p:nvPr/>
        </p:nvSpPr>
        <p:spPr>
          <a:xfrm>
            <a:off x="0" y="0"/>
            <a:ext cx="12192000" cy="587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3E20DC1-D89C-4EAE-B3F1-6240D064C6F0}"/>
              </a:ext>
            </a:extLst>
          </p:cNvPr>
          <p:cNvSpPr txBox="1"/>
          <p:nvPr/>
        </p:nvSpPr>
        <p:spPr>
          <a:xfrm>
            <a:off x="798051" y="6041409"/>
            <a:ext cx="10860550" cy="584775"/>
          </a:xfrm>
          <a:prstGeom prst="rect">
            <a:avLst/>
          </a:prstGeom>
          <a:noFill/>
        </p:spPr>
        <p:txBody>
          <a:bodyPr wrap="square">
            <a:spAutoFit/>
          </a:bodyPr>
          <a:lstStyle/>
          <a:p>
            <a:r>
              <a:rPr lang="en-GB" sz="3200" spc="300" dirty="0">
                <a:solidFill>
                  <a:schemeClr val="tx1">
                    <a:lumMod val="50000"/>
                    <a:lumOff val="50000"/>
                  </a:schemeClr>
                </a:solidFill>
                <a:latin typeface="+mj-lt"/>
              </a:rPr>
              <a:t>COSMETICS ENTERPRISE + INNOVATION</a:t>
            </a:r>
            <a:r>
              <a:rPr lang="en-GB" sz="3200" spc="300" dirty="0">
                <a:solidFill>
                  <a:schemeClr val="bg1"/>
                </a:solidFill>
                <a:latin typeface="+mj-lt"/>
              </a:rPr>
              <a:t>-</a:t>
            </a:r>
            <a:r>
              <a:rPr lang="en-GB" sz="3200" spc="300" dirty="0">
                <a:solidFill>
                  <a:srgbClr val="FFFF00"/>
                </a:solidFill>
                <a:latin typeface="+mj-lt"/>
              </a:rPr>
              <a:t> </a:t>
            </a:r>
            <a:r>
              <a:rPr lang="en-GB" sz="3200" i="1" spc="600" dirty="0">
                <a:solidFill>
                  <a:schemeClr val="bg1"/>
                </a:solidFill>
                <a:latin typeface="+mj-lt"/>
              </a:rPr>
              <a:t>3 lectures</a:t>
            </a:r>
          </a:p>
        </p:txBody>
      </p:sp>
      <p:sp>
        <p:nvSpPr>
          <p:cNvPr id="2" name="TextBox 1">
            <a:extLst>
              <a:ext uri="{FF2B5EF4-FFF2-40B4-BE49-F238E27FC236}">
                <a16:creationId xmlns:a16="http://schemas.microsoft.com/office/drawing/2014/main" id="{F7CCD822-8FBC-401E-B475-01ED9D382E80}"/>
              </a:ext>
            </a:extLst>
          </p:cNvPr>
          <p:cNvSpPr txBox="1"/>
          <p:nvPr/>
        </p:nvSpPr>
        <p:spPr>
          <a:xfrm>
            <a:off x="3038239" y="987713"/>
            <a:ext cx="6526924" cy="3693319"/>
          </a:xfrm>
          <a:prstGeom prst="rect">
            <a:avLst/>
          </a:prstGeom>
          <a:noFill/>
        </p:spPr>
        <p:txBody>
          <a:bodyPr wrap="square" rtlCol="0">
            <a:spAutoFit/>
          </a:bodyPr>
          <a:lstStyle/>
          <a:p>
            <a:pPr fontAlgn="base"/>
            <a:r>
              <a:rPr lang="en-GB" b="1" dirty="0"/>
              <a:t>Lecture 1 - </a:t>
            </a:r>
            <a:r>
              <a:rPr lang="en-GB" i="1" dirty="0">
                <a:latin typeface="+mj-lt"/>
              </a:rPr>
              <a:t>Sustainable</a:t>
            </a:r>
            <a:r>
              <a:rPr lang="en-GB" b="1" dirty="0"/>
              <a:t> cosmetics enterprise + innovation</a:t>
            </a:r>
            <a:r>
              <a:rPr lang="en-GB" dirty="0"/>
              <a:t> </a:t>
            </a:r>
          </a:p>
          <a:p>
            <a:pPr fontAlgn="base"/>
            <a:r>
              <a:rPr lang="en-GB" dirty="0"/>
              <a:t>-</a:t>
            </a:r>
            <a:r>
              <a:rPr lang="en-GB" i="1" dirty="0"/>
              <a:t> cosmetics new product development (NPD)</a:t>
            </a:r>
            <a:endParaRPr lang="en-GB" dirty="0"/>
          </a:p>
          <a:p>
            <a:pPr fontAlgn="base"/>
            <a:r>
              <a:rPr lang="en-GB" dirty="0"/>
              <a:t> </a:t>
            </a:r>
          </a:p>
          <a:p>
            <a:pPr fontAlgn="base"/>
            <a:endParaRPr lang="en-GB" b="1" dirty="0"/>
          </a:p>
          <a:p>
            <a:pPr fontAlgn="base"/>
            <a:r>
              <a:rPr lang="en-GB" b="1" dirty="0"/>
              <a:t>Lecture 2 - Sustainable Cosmetics NPD  case studies</a:t>
            </a:r>
            <a:r>
              <a:rPr lang="en-GB" dirty="0"/>
              <a:t> </a:t>
            </a:r>
            <a:r>
              <a:rPr lang="en-GB" i="1" dirty="0">
                <a:latin typeface="+mj-lt"/>
              </a:rPr>
              <a:t>- integrating 10 generic  innovation triggers for sustainable NPD into 6 cosmetics enterprise + innovation scenarios</a:t>
            </a:r>
          </a:p>
          <a:p>
            <a:pPr fontAlgn="base"/>
            <a:r>
              <a:rPr lang="en-GB" dirty="0"/>
              <a:t> </a:t>
            </a:r>
          </a:p>
          <a:p>
            <a:pPr fontAlgn="base"/>
            <a:endParaRPr lang="en-GB" b="1" dirty="0"/>
          </a:p>
          <a:p>
            <a:pPr fontAlgn="base"/>
            <a:r>
              <a:rPr lang="en-GB" b="1" dirty="0"/>
              <a:t>Lecture 3 - Cosmetics Products NPD Project Process</a:t>
            </a:r>
            <a:r>
              <a:rPr lang="en-GB" dirty="0"/>
              <a:t> </a:t>
            </a:r>
            <a:r>
              <a:rPr lang="en-GB" i="1" dirty="0">
                <a:latin typeface="+mj-lt"/>
              </a:rPr>
              <a:t>- the mechanics of project phases, methodologies, management strategies, process roles and collaboration</a:t>
            </a:r>
          </a:p>
          <a:p>
            <a:endParaRPr lang="en-GB" dirty="0"/>
          </a:p>
        </p:txBody>
      </p:sp>
    </p:spTree>
    <p:extLst>
      <p:ext uri="{BB962C8B-B14F-4D97-AF65-F5344CB8AC3E}">
        <p14:creationId xmlns:p14="http://schemas.microsoft.com/office/powerpoint/2010/main" val="71652504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2F4A8-407A-4634-AA9E-0C94B9A44F9B}"/>
              </a:ext>
            </a:extLst>
          </p:cNvPr>
          <p:cNvSpPr txBox="1"/>
          <p:nvPr/>
        </p:nvSpPr>
        <p:spPr>
          <a:xfrm>
            <a:off x="457529" y="5816531"/>
            <a:ext cx="11449049" cy="589072"/>
          </a:xfrm>
          <a:prstGeom prst="rect">
            <a:avLst/>
          </a:prstGeom>
          <a:noFill/>
        </p:spPr>
        <p:txBody>
          <a:bodyPr wrap="square">
            <a:spAutoFit/>
          </a:bodyPr>
          <a:lstStyle/>
          <a:p>
            <a:pPr>
              <a:lnSpc>
                <a:spcPct val="150000"/>
              </a:lnSpc>
            </a:pPr>
            <a:r>
              <a:rPr lang="en-GB" sz="2400" spc="300" dirty="0">
                <a:latin typeface="+mj-lt"/>
              </a:rPr>
              <a:t>Sustainable Cosmetics Enterprise + Innovation </a:t>
            </a:r>
            <a:r>
              <a:rPr lang="en-GB" sz="2400" i="1" spc="300" dirty="0">
                <a:latin typeface="+mj-lt"/>
              </a:rPr>
              <a:t>‘Thinking Toolkit’</a:t>
            </a:r>
          </a:p>
        </p:txBody>
      </p:sp>
      <p:pic>
        <p:nvPicPr>
          <p:cNvPr id="11266" name="Picture 2" descr="How much do you know about natural cosmetics? - Blog - Manna. Feel the  difference on your skin!">
            <a:extLst>
              <a:ext uri="{FF2B5EF4-FFF2-40B4-BE49-F238E27FC236}">
                <a16:creationId xmlns:a16="http://schemas.microsoft.com/office/drawing/2014/main" id="{239B52A1-D531-4D94-8B7A-E277E04D9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1"/>
            <a:ext cx="8191500" cy="5491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much do you know about natural cosmetics? - Blog - Manna. Feel the  difference on your skin!">
            <a:extLst>
              <a:ext uri="{FF2B5EF4-FFF2-40B4-BE49-F238E27FC236}">
                <a16:creationId xmlns:a16="http://schemas.microsoft.com/office/drawing/2014/main" id="{8BCAFC3F-809C-4B2F-8B2A-AFC1EC2F73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37"/>
          <a:stretch/>
        </p:blipFill>
        <p:spPr bwMode="auto">
          <a:xfrm>
            <a:off x="9182099" y="1"/>
            <a:ext cx="3009901" cy="549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w much do you know about natural cosmetics? - Blog - Manna. Feel the  difference on your skin!">
            <a:extLst>
              <a:ext uri="{FF2B5EF4-FFF2-40B4-BE49-F238E27FC236}">
                <a16:creationId xmlns:a16="http://schemas.microsoft.com/office/drawing/2014/main" id="{AD2B90E9-BA58-40AB-8529-4717D0117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140"/>
          <a:stretch/>
        </p:blipFill>
        <p:spPr bwMode="auto">
          <a:xfrm>
            <a:off x="0" y="0"/>
            <a:ext cx="2257425" cy="54916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2EFFE5-3BE0-4469-A483-F03C5B75EAEE}"/>
              </a:ext>
            </a:extLst>
          </p:cNvPr>
          <p:cNvSpPr/>
          <p:nvPr/>
        </p:nvSpPr>
        <p:spPr>
          <a:xfrm>
            <a:off x="0" y="0"/>
            <a:ext cx="12192000" cy="5491648"/>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0737425"/>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ustainable beauty packaging needs urgent change says beauty commentator  Imogen Matthews">
            <a:extLst>
              <a:ext uri="{FF2B5EF4-FFF2-40B4-BE49-F238E27FC236}">
                <a16:creationId xmlns:a16="http://schemas.microsoft.com/office/drawing/2014/main" id="{78A27356-D372-4584-A0D7-2D68F68D4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8" b="91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7444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4ED18B2D-D120-4FFA-BCD7-FB67464504BE}"/>
              </a:ext>
            </a:extLst>
          </p:cNvPr>
          <p:cNvPicPr>
            <a:picLocks noChangeAspect="1"/>
          </p:cNvPicPr>
          <p:nvPr/>
        </p:nvPicPr>
        <p:blipFill rotWithShape="1">
          <a:blip r:embed="rId3"/>
          <a:srcRect l="20625" t="17639" r="23206" b="15695"/>
          <a:stretch/>
        </p:blipFill>
        <p:spPr>
          <a:xfrm>
            <a:off x="2152650" y="413798"/>
            <a:ext cx="8425387" cy="5625052"/>
          </a:xfrm>
          <a:prstGeom prst="rect">
            <a:avLst/>
          </a:prstGeom>
        </p:spPr>
      </p:pic>
      <p:pic>
        <p:nvPicPr>
          <p:cNvPr id="3" name="Picture 2" descr="Top 10 Beautycounter Products - Whoorl">
            <a:extLst>
              <a:ext uri="{FF2B5EF4-FFF2-40B4-BE49-F238E27FC236}">
                <a16:creationId xmlns:a16="http://schemas.microsoft.com/office/drawing/2014/main" id="{80465E56-8058-4FF8-94D7-6775D09F34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87" b="867"/>
          <a:stretch/>
        </p:blipFill>
        <p:spPr bwMode="auto">
          <a:xfrm>
            <a:off x="4517188" y="4319752"/>
            <a:ext cx="971838" cy="97183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18558"/>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17281E-DA4C-4C89-8F78-E6924557F4C5}"/>
              </a:ext>
            </a:extLst>
          </p:cNvPr>
          <p:cNvGrpSpPr/>
          <p:nvPr/>
        </p:nvGrpSpPr>
        <p:grpSpPr>
          <a:xfrm>
            <a:off x="387543" y="681134"/>
            <a:ext cx="2626179" cy="5224155"/>
            <a:chOff x="8182304" y="433552"/>
            <a:chExt cx="3090041" cy="6146898"/>
          </a:xfrm>
        </p:grpSpPr>
        <p:pic>
          <p:nvPicPr>
            <p:cNvPr id="2" name="Picture 1">
              <a:extLst>
                <a:ext uri="{FF2B5EF4-FFF2-40B4-BE49-F238E27FC236}">
                  <a16:creationId xmlns:a16="http://schemas.microsoft.com/office/drawing/2014/main" id="{8B78DFBB-DEDF-4726-A0CB-FA2BDBFFBE31}"/>
                </a:ext>
              </a:extLst>
            </p:cNvPr>
            <p:cNvPicPr>
              <a:picLocks noChangeAspect="1"/>
            </p:cNvPicPr>
            <p:nvPr/>
          </p:nvPicPr>
          <p:blipFill rotWithShape="1">
            <a:blip r:embed="rId2"/>
            <a:srcRect l="30220" t="8046" r="45139" b="9310"/>
            <a:stretch/>
          </p:blipFill>
          <p:spPr>
            <a:xfrm>
              <a:off x="8182304" y="433552"/>
              <a:ext cx="2932386" cy="6146898"/>
            </a:xfrm>
            <a:prstGeom prst="rect">
              <a:avLst/>
            </a:prstGeom>
          </p:spPr>
        </p:pic>
        <p:sp>
          <p:nvSpPr>
            <p:cNvPr id="5" name="Rectangle 4">
              <a:extLst>
                <a:ext uri="{FF2B5EF4-FFF2-40B4-BE49-F238E27FC236}">
                  <a16:creationId xmlns:a16="http://schemas.microsoft.com/office/drawing/2014/main" id="{F456653A-1E4B-4406-AAF9-19BE79631B33}"/>
                </a:ext>
              </a:extLst>
            </p:cNvPr>
            <p:cNvSpPr/>
            <p:nvPr/>
          </p:nvSpPr>
          <p:spPr>
            <a:xfrm>
              <a:off x="10271234" y="433552"/>
              <a:ext cx="1001111" cy="362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9C4CCD49-41CE-4D0F-8FF8-CB532F353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7621">
            <a:off x="8649424" y="1784802"/>
            <a:ext cx="2825734" cy="3996005"/>
          </a:xfrm>
          <a:prstGeom prst="rect">
            <a:avLst/>
          </a:prstGeom>
          <a:effectLst>
            <a:outerShdw blurRad="520700" dist="419100" dir="2700000" algn="tl" rotWithShape="0">
              <a:schemeClr val="bg1">
                <a:alpha val="54000"/>
              </a:schemeClr>
            </a:outerShdw>
          </a:effectLst>
        </p:spPr>
      </p:pic>
      <p:pic>
        <p:nvPicPr>
          <p:cNvPr id="16" name="Picture 15">
            <a:extLst>
              <a:ext uri="{FF2B5EF4-FFF2-40B4-BE49-F238E27FC236}">
                <a16:creationId xmlns:a16="http://schemas.microsoft.com/office/drawing/2014/main" id="{D7C40855-1E53-42AD-BC90-96398B3D3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253" y="598147"/>
            <a:ext cx="4498152" cy="4461563"/>
          </a:xfrm>
          <a:prstGeom prst="rect">
            <a:avLst/>
          </a:prstGeom>
        </p:spPr>
      </p:pic>
    </p:spTree>
    <p:extLst>
      <p:ext uri="{BB962C8B-B14F-4D97-AF65-F5344CB8AC3E}">
        <p14:creationId xmlns:p14="http://schemas.microsoft.com/office/powerpoint/2010/main" val="115821787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C47F7-6926-467C-8E57-C344DDEEE86A}"/>
              </a:ext>
            </a:extLst>
          </p:cNvPr>
          <p:cNvPicPr>
            <a:picLocks noChangeAspect="1"/>
          </p:cNvPicPr>
          <p:nvPr/>
        </p:nvPicPr>
        <p:blipFill rotWithShape="1">
          <a:blip r:embed="rId2"/>
          <a:srcRect l="2993" t="10691" r="4693" b="13793"/>
          <a:stretch/>
        </p:blipFill>
        <p:spPr>
          <a:xfrm>
            <a:off x="2341821" y="2069225"/>
            <a:ext cx="7508357" cy="3838904"/>
          </a:xfrm>
          <a:prstGeom prst="rect">
            <a:avLst/>
          </a:prstGeom>
        </p:spPr>
      </p:pic>
      <p:sp>
        <p:nvSpPr>
          <p:cNvPr id="6" name="TextBox 5">
            <a:extLst>
              <a:ext uri="{FF2B5EF4-FFF2-40B4-BE49-F238E27FC236}">
                <a16:creationId xmlns:a16="http://schemas.microsoft.com/office/drawing/2014/main" id="{9972295B-E021-4269-92CF-CEEC2016D4E4}"/>
              </a:ext>
            </a:extLst>
          </p:cNvPr>
          <p:cNvSpPr txBox="1"/>
          <p:nvPr/>
        </p:nvSpPr>
        <p:spPr>
          <a:xfrm>
            <a:off x="2609193" y="1103587"/>
            <a:ext cx="5024709" cy="523220"/>
          </a:xfrm>
          <a:prstGeom prst="rect">
            <a:avLst/>
          </a:prstGeom>
          <a:noFill/>
        </p:spPr>
        <p:txBody>
          <a:bodyPr wrap="none" rtlCol="0">
            <a:spAutoFit/>
          </a:bodyPr>
          <a:lstStyle/>
          <a:p>
            <a:r>
              <a:rPr lang="en-GB" sz="2800" spc="600" dirty="0">
                <a:solidFill>
                  <a:srgbClr val="FFFF00"/>
                </a:solidFill>
                <a:latin typeface="+mj-lt"/>
              </a:rPr>
              <a:t>analysing case studies</a:t>
            </a:r>
          </a:p>
        </p:txBody>
      </p:sp>
    </p:spTree>
    <p:extLst>
      <p:ext uri="{BB962C8B-B14F-4D97-AF65-F5344CB8AC3E}">
        <p14:creationId xmlns:p14="http://schemas.microsoft.com/office/powerpoint/2010/main" val="162855343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33BFDE-381F-4D42-A3D9-C3D48D6B5401}"/>
              </a:ext>
            </a:extLst>
          </p:cNvPr>
          <p:cNvSpPr/>
          <p:nvPr/>
        </p:nvSpPr>
        <p:spPr>
          <a:xfrm>
            <a:off x="0" y="5890103"/>
            <a:ext cx="12192000" cy="967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9C2F4A8-407A-4634-AA9E-0C94B9A44F9B}"/>
              </a:ext>
            </a:extLst>
          </p:cNvPr>
          <p:cNvSpPr txBox="1"/>
          <p:nvPr/>
        </p:nvSpPr>
        <p:spPr>
          <a:xfrm>
            <a:off x="247650" y="5834895"/>
            <a:ext cx="11449049" cy="754694"/>
          </a:xfrm>
          <a:prstGeom prst="rect">
            <a:avLst/>
          </a:prstGeom>
          <a:noFill/>
        </p:spPr>
        <p:txBody>
          <a:bodyPr wrap="square">
            <a:spAutoFit/>
          </a:bodyPr>
          <a:lstStyle/>
          <a:p>
            <a:pPr algn="ctr">
              <a:lnSpc>
                <a:spcPct val="150000"/>
              </a:lnSpc>
            </a:pPr>
            <a:r>
              <a:rPr lang="en-GB" sz="3200" spc="300" dirty="0">
                <a:latin typeface="+mj-lt"/>
              </a:rPr>
              <a:t>summary of possible follow-on actions</a:t>
            </a:r>
            <a:endParaRPr lang="en-GB" sz="3200" i="1" spc="300" dirty="0">
              <a:latin typeface="+mj-lt"/>
            </a:endParaRPr>
          </a:p>
        </p:txBody>
      </p:sp>
      <p:pic>
        <p:nvPicPr>
          <p:cNvPr id="4" name="Picture 3">
            <a:extLst>
              <a:ext uri="{FF2B5EF4-FFF2-40B4-BE49-F238E27FC236}">
                <a16:creationId xmlns:a16="http://schemas.microsoft.com/office/drawing/2014/main" id="{4229FB83-04F5-4D88-A87A-D03989107E81}"/>
              </a:ext>
            </a:extLst>
          </p:cNvPr>
          <p:cNvPicPr>
            <a:picLocks noChangeAspect="1"/>
          </p:cNvPicPr>
          <p:nvPr/>
        </p:nvPicPr>
        <p:blipFill>
          <a:blip r:embed="rId2"/>
          <a:stretch>
            <a:fillRect/>
          </a:stretch>
        </p:blipFill>
        <p:spPr>
          <a:xfrm>
            <a:off x="2152650" y="3067050"/>
            <a:ext cx="3819525" cy="2148483"/>
          </a:xfrm>
          <a:prstGeom prst="rect">
            <a:avLst/>
          </a:prstGeom>
        </p:spPr>
      </p:pic>
      <p:pic>
        <p:nvPicPr>
          <p:cNvPr id="6" name="Picture 5">
            <a:extLst>
              <a:ext uri="{FF2B5EF4-FFF2-40B4-BE49-F238E27FC236}">
                <a16:creationId xmlns:a16="http://schemas.microsoft.com/office/drawing/2014/main" id="{BE4374B6-149E-405E-9A59-A590915ADBE9}"/>
              </a:ext>
            </a:extLst>
          </p:cNvPr>
          <p:cNvPicPr>
            <a:picLocks noChangeAspect="1"/>
          </p:cNvPicPr>
          <p:nvPr/>
        </p:nvPicPr>
        <p:blipFill>
          <a:blip r:embed="rId3"/>
          <a:stretch>
            <a:fillRect/>
          </a:stretch>
        </p:blipFill>
        <p:spPr>
          <a:xfrm>
            <a:off x="6467473" y="645758"/>
            <a:ext cx="3819525" cy="2148483"/>
          </a:xfrm>
          <a:prstGeom prst="rect">
            <a:avLst/>
          </a:prstGeom>
        </p:spPr>
      </p:pic>
      <p:pic>
        <p:nvPicPr>
          <p:cNvPr id="8" name="Picture 7">
            <a:extLst>
              <a:ext uri="{FF2B5EF4-FFF2-40B4-BE49-F238E27FC236}">
                <a16:creationId xmlns:a16="http://schemas.microsoft.com/office/drawing/2014/main" id="{B3A8E0A5-8BD2-48F2-8D03-BD4CCA51A125}"/>
              </a:ext>
            </a:extLst>
          </p:cNvPr>
          <p:cNvPicPr>
            <a:picLocks noChangeAspect="1"/>
          </p:cNvPicPr>
          <p:nvPr/>
        </p:nvPicPr>
        <p:blipFill>
          <a:blip r:embed="rId4"/>
          <a:stretch>
            <a:fillRect/>
          </a:stretch>
        </p:blipFill>
        <p:spPr>
          <a:xfrm>
            <a:off x="6467473" y="3067050"/>
            <a:ext cx="3819525" cy="2148483"/>
          </a:xfrm>
          <a:prstGeom prst="rect">
            <a:avLst/>
          </a:prstGeom>
        </p:spPr>
      </p:pic>
      <p:pic>
        <p:nvPicPr>
          <p:cNvPr id="10" name="Picture 9">
            <a:extLst>
              <a:ext uri="{FF2B5EF4-FFF2-40B4-BE49-F238E27FC236}">
                <a16:creationId xmlns:a16="http://schemas.microsoft.com/office/drawing/2014/main" id="{08971237-ABB9-4B00-BDD2-93D113E69841}"/>
              </a:ext>
            </a:extLst>
          </p:cNvPr>
          <p:cNvPicPr>
            <a:picLocks noChangeAspect="1"/>
          </p:cNvPicPr>
          <p:nvPr/>
        </p:nvPicPr>
        <p:blipFill rotWithShape="1">
          <a:blip r:embed="rId5"/>
          <a:srcRect r="16210"/>
          <a:stretch/>
        </p:blipFill>
        <p:spPr>
          <a:xfrm>
            <a:off x="2771776" y="645758"/>
            <a:ext cx="3200400" cy="2148483"/>
          </a:xfrm>
          <a:prstGeom prst="rect">
            <a:avLst/>
          </a:prstGeom>
        </p:spPr>
      </p:pic>
      <p:sp>
        <p:nvSpPr>
          <p:cNvPr id="12" name="TextBox 11">
            <a:extLst>
              <a:ext uri="{FF2B5EF4-FFF2-40B4-BE49-F238E27FC236}">
                <a16:creationId xmlns:a16="http://schemas.microsoft.com/office/drawing/2014/main" id="{91B7637D-BD0D-48A9-88BC-C0CED9751D3C}"/>
              </a:ext>
            </a:extLst>
          </p:cNvPr>
          <p:cNvSpPr txBox="1"/>
          <p:nvPr/>
        </p:nvSpPr>
        <p:spPr>
          <a:xfrm>
            <a:off x="2038351" y="645758"/>
            <a:ext cx="1686552" cy="307777"/>
          </a:xfrm>
          <a:prstGeom prst="rect">
            <a:avLst/>
          </a:prstGeom>
          <a:noFill/>
        </p:spPr>
        <p:txBody>
          <a:bodyPr wrap="none" rtlCol="0">
            <a:spAutoFit/>
          </a:bodyPr>
          <a:lstStyle/>
          <a:p>
            <a:r>
              <a:rPr lang="en-GB" sz="1400" dirty="0">
                <a:solidFill>
                  <a:schemeClr val="bg1"/>
                </a:solidFill>
                <a:latin typeface="+mj-lt"/>
              </a:rPr>
              <a:t>Design -Think- Storm</a:t>
            </a:r>
          </a:p>
        </p:txBody>
      </p:sp>
    </p:spTree>
    <p:extLst>
      <p:ext uri="{BB962C8B-B14F-4D97-AF65-F5344CB8AC3E}">
        <p14:creationId xmlns:p14="http://schemas.microsoft.com/office/powerpoint/2010/main" val="187703928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33BFDE-381F-4D42-A3D9-C3D48D6B5401}"/>
              </a:ext>
            </a:extLst>
          </p:cNvPr>
          <p:cNvSpPr/>
          <p:nvPr/>
        </p:nvSpPr>
        <p:spPr>
          <a:xfrm>
            <a:off x="0" y="5890103"/>
            <a:ext cx="12192000" cy="967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9C2F4A8-407A-4634-AA9E-0C94B9A44F9B}"/>
              </a:ext>
            </a:extLst>
          </p:cNvPr>
          <p:cNvSpPr txBox="1"/>
          <p:nvPr/>
        </p:nvSpPr>
        <p:spPr>
          <a:xfrm>
            <a:off x="2023898" y="5952108"/>
            <a:ext cx="9206413" cy="754694"/>
          </a:xfrm>
          <a:prstGeom prst="rect">
            <a:avLst/>
          </a:prstGeom>
          <a:noFill/>
        </p:spPr>
        <p:txBody>
          <a:bodyPr wrap="square">
            <a:spAutoFit/>
          </a:bodyPr>
          <a:lstStyle/>
          <a:p>
            <a:pPr algn="ctr">
              <a:lnSpc>
                <a:spcPct val="150000"/>
              </a:lnSpc>
            </a:pPr>
            <a:r>
              <a:rPr lang="en-GB" sz="3200" spc="300" dirty="0">
                <a:latin typeface="+mj-lt"/>
              </a:rPr>
              <a:t>a ‘could do’ </a:t>
            </a:r>
            <a:r>
              <a:rPr lang="en-GB" sz="3200" spc="300" dirty="0">
                <a:solidFill>
                  <a:schemeClr val="bg1">
                    <a:lumMod val="75000"/>
                  </a:schemeClr>
                </a:solidFill>
                <a:latin typeface="+mj-lt"/>
              </a:rPr>
              <a:t> </a:t>
            </a:r>
            <a:r>
              <a:rPr lang="en-GB" sz="2400" i="1" spc="300" dirty="0">
                <a:solidFill>
                  <a:schemeClr val="bg1">
                    <a:lumMod val="75000"/>
                  </a:schemeClr>
                </a:solidFill>
                <a:latin typeface="+mj-lt"/>
              </a:rPr>
              <a:t>…probably a must-do</a:t>
            </a:r>
          </a:p>
        </p:txBody>
      </p:sp>
      <p:pic>
        <p:nvPicPr>
          <p:cNvPr id="10" name="Picture 9">
            <a:extLst>
              <a:ext uri="{FF2B5EF4-FFF2-40B4-BE49-F238E27FC236}">
                <a16:creationId xmlns:a16="http://schemas.microsoft.com/office/drawing/2014/main" id="{08971237-ABB9-4B00-BDD2-93D113E69841}"/>
              </a:ext>
            </a:extLst>
          </p:cNvPr>
          <p:cNvPicPr>
            <a:picLocks noChangeAspect="1"/>
          </p:cNvPicPr>
          <p:nvPr/>
        </p:nvPicPr>
        <p:blipFill rotWithShape="1">
          <a:blip r:embed="rId2"/>
          <a:srcRect l="18204" r="16210"/>
          <a:stretch/>
        </p:blipFill>
        <p:spPr>
          <a:xfrm>
            <a:off x="142554" y="1004292"/>
            <a:ext cx="3582349" cy="3072408"/>
          </a:xfrm>
          <a:prstGeom prst="rect">
            <a:avLst/>
          </a:prstGeom>
        </p:spPr>
      </p:pic>
      <p:sp>
        <p:nvSpPr>
          <p:cNvPr id="12" name="TextBox 11">
            <a:extLst>
              <a:ext uri="{FF2B5EF4-FFF2-40B4-BE49-F238E27FC236}">
                <a16:creationId xmlns:a16="http://schemas.microsoft.com/office/drawing/2014/main" id="{91B7637D-BD0D-48A9-88BC-C0CED9751D3C}"/>
              </a:ext>
            </a:extLst>
          </p:cNvPr>
          <p:cNvSpPr txBox="1"/>
          <p:nvPr/>
        </p:nvSpPr>
        <p:spPr>
          <a:xfrm>
            <a:off x="247177" y="4198571"/>
            <a:ext cx="3191579" cy="523220"/>
          </a:xfrm>
          <a:prstGeom prst="rect">
            <a:avLst/>
          </a:prstGeom>
          <a:noFill/>
        </p:spPr>
        <p:txBody>
          <a:bodyPr wrap="none" rtlCol="0">
            <a:spAutoFit/>
          </a:bodyPr>
          <a:lstStyle/>
          <a:p>
            <a:r>
              <a:rPr lang="en-GB" sz="2800" dirty="0">
                <a:solidFill>
                  <a:schemeClr val="bg1"/>
                </a:solidFill>
                <a:latin typeface="+mj-lt"/>
              </a:rPr>
              <a:t>Design -Think- Storm</a:t>
            </a:r>
          </a:p>
        </p:txBody>
      </p:sp>
      <p:pic>
        <p:nvPicPr>
          <p:cNvPr id="15362" name="Picture 2">
            <a:extLst>
              <a:ext uri="{FF2B5EF4-FFF2-40B4-BE49-F238E27FC236}">
                <a16:creationId xmlns:a16="http://schemas.microsoft.com/office/drawing/2014/main" id="{12AED119-F829-4DE9-8745-D246E8A48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903" y="-28575"/>
            <a:ext cx="8467097" cy="598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8077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B86A41D-A6B8-4D5F-86A0-F6DF08D93FE2}"/>
              </a:ext>
            </a:extLst>
          </p:cNvPr>
          <p:cNvSpPr/>
          <p:nvPr/>
        </p:nvSpPr>
        <p:spPr>
          <a:xfrm>
            <a:off x="1047749" y="1195387"/>
            <a:ext cx="4867276" cy="48672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10 Inspiring Instagram Feeds From Top Luxury Brands in 2021 | Luxury  packaging design, Perfume packaging, Cosmetics brands">
            <a:extLst>
              <a:ext uri="{FF2B5EF4-FFF2-40B4-BE49-F238E27FC236}">
                <a16:creationId xmlns:a16="http://schemas.microsoft.com/office/drawing/2014/main" id="{AA5BB2E1-C328-4F30-8E19-D4DA88E22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0"/>
            <a:ext cx="5299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2E8A51F-F9A2-4693-BC34-6296D4634488}"/>
              </a:ext>
            </a:extLst>
          </p:cNvPr>
          <p:cNvGrpSpPr/>
          <p:nvPr/>
        </p:nvGrpSpPr>
        <p:grpSpPr>
          <a:xfrm>
            <a:off x="1833562" y="2152649"/>
            <a:ext cx="3414713" cy="3038476"/>
            <a:chOff x="1133476" y="2057399"/>
            <a:chExt cx="3181349" cy="2724151"/>
          </a:xfrm>
        </p:grpSpPr>
        <p:pic>
          <p:nvPicPr>
            <p:cNvPr id="8196" name="Picture 4" descr="Concept development and sketches for flower seed packaging | Seed packaging  design, Packaging design, Smashing magazine">
              <a:extLst>
                <a:ext uri="{FF2B5EF4-FFF2-40B4-BE49-F238E27FC236}">
                  <a16:creationId xmlns:a16="http://schemas.microsoft.com/office/drawing/2014/main" id="{7B50B1DA-87E2-4382-945D-11B806897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1" t="2475" r="31400" b="3134"/>
            <a:stretch/>
          </p:blipFill>
          <p:spPr bwMode="auto">
            <a:xfrm>
              <a:off x="1133476" y="2057399"/>
              <a:ext cx="3181349" cy="2724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D80CB8-CF5F-4C60-AF4A-06A0388B205F}"/>
                </a:ext>
              </a:extLst>
            </p:cNvPr>
            <p:cNvSpPr/>
            <p:nvPr/>
          </p:nvSpPr>
          <p:spPr>
            <a:xfrm>
              <a:off x="3819525" y="2819400"/>
              <a:ext cx="495300" cy="80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90273837"/>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VID-19 means sustainable beauty even more important say brands">
            <a:extLst>
              <a:ext uri="{FF2B5EF4-FFF2-40B4-BE49-F238E27FC236}">
                <a16:creationId xmlns:a16="http://schemas.microsoft.com/office/drawing/2014/main" id="{8D79ADC0-3789-4ABF-951F-EEE116AC7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0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6B5347-558C-48DE-82D9-2F2C923E7DE1}"/>
              </a:ext>
            </a:extLst>
          </p:cNvPr>
          <p:cNvSpPr txBox="1"/>
          <p:nvPr/>
        </p:nvSpPr>
        <p:spPr>
          <a:xfrm>
            <a:off x="5260731" y="3075057"/>
            <a:ext cx="2112694" cy="707886"/>
          </a:xfrm>
          <a:prstGeom prst="rect">
            <a:avLst/>
          </a:prstGeom>
          <a:noFill/>
        </p:spPr>
        <p:txBody>
          <a:bodyPr wrap="none" rtlCol="0">
            <a:spAutoFit/>
          </a:bodyPr>
          <a:lstStyle/>
          <a:p>
            <a:r>
              <a:rPr lang="en-GB" sz="4000" spc="600" dirty="0">
                <a:latin typeface="+mj-lt"/>
              </a:rPr>
              <a:t>Q + A’s</a:t>
            </a:r>
          </a:p>
        </p:txBody>
      </p:sp>
    </p:spTree>
    <p:extLst>
      <p:ext uri="{BB962C8B-B14F-4D97-AF65-F5344CB8AC3E}">
        <p14:creationId xmlns:p14="http://schemas.microsoft.com/office/powerpoint/2010/main" val="3533442131"/>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5E9768-52F5-40C1-A897-28EF76680FC3}"/>
              </a:ext>
            </a:extLst>
          </p:cNvPr>
          <p:cNvPicPr>
            <a:picLocks noChangeAspect="1"/>
          </p:cNvPicPr>
          <p:nvPr/>
        </p:nvPicPr>
        <p:blipFill rotWithShape="1">
          <a:blip r:embed="rId2">
            <a:extLst>
              <a:ext uri="{28A0092B-C50C-407E-A947-70E740481C1C}">
                <a14:useLocalDpi xmlns:a14="http://schemas.microsoft.com/office/drawing/2010/main" val="0"/>
              </a:ext>
            </a:extLst>
          </a:blip>
          <a:srcRect l="31651" t="12947" r="3166" b="17073"/>
          <a:stretch/>
        </p:blipFill>
        <p:spPr>
          <a:xfrm>
            <a:off x="457200" y="2787040"/>
            <a:ext cx="5100735" cy="3086679"/>
          </a:xfrm>
          <a:prstGeom prst="rect">
            <a:avLst/>
          </a:prstGeom>
        </p:spPr>
      </p:pic>
      <p:pic>
        <p:nvPicPr>
          <p:cNvPr id="8" name="Picture 2" descr="Part 6: Enough is enough… How are our governments letting us down? -  Extinction Rebellion UK">
            <a:extLst>
              <a:ext uri="{FF2B5EF4-FFF2-40B4-BE49-F238E27FC236}">
                <a16:creationId xmlns:a16="http://schemas.microsoft.com/office/drawing/2014/main" id="{62FAE6A4-936A-48F8-8152-045F8F88E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432" y="2847592"/>
            <a:ext cx="3974802" cy="2965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703010-74BD-479C-BC5F-BF7722DAD437}"/>
              </a:ext>
            </a:extLst>
          </p:cNvPr>
          <p:cNvSpPr txBox="1"/>
          <p:nvPr/>
        </p:nvSpPr>
        <p:spPr>
          <a:xfrm>
            <a:off x="4034416" y="3871823"/>
            <a:ext cx="3235566" cy="1077218"/>
          </a:xfrm>
          <a:prstGeom prst="rect">
            <a:avLst/>
          </a:prstGeom>
          <a:noFill/>
        </p:spPr>
        <p:txBody>
          <a:bodyPr wrap="none" rtlCol="0">
            <a:spAutoFit/>
          </a:bodyPr>
          <a:lstStyle/>
          <a:p>
            <a:r>
              <a:rPr lang="en-GB" sz="3200" dirty="0">
                <a:solidFill>
                  <a:srgbClr val="EF4F97"/>
                </a:solidFill>
                <a:latin typeface="+mj-lt"/>
              </a:rPr>
              <a:t>80% driven</a:t>
            </a:r>
          </a:p>
          <a:p>
            <a:r>
              <a:rPr lang="en-GB" sz="3200" dirty="0">
                <a:solidFill>
                  <a:srgbClr val="EF4F97"/>
                </a:solidFill>
                <a:latin typeface="+mj-lt"/>
              </a:rPr>
              <a:t>by ‘design’ choices</a:t>
            </a:r>
          </a:p>
        </p:txBody>
      </p:sp>
      <p:sp>
        <p:nvSpPr>
          <p:cNvPr id="4" name="TextBox 3">
            <a:extLst>
              <a:ext uri="{FF2B5EF4-FFF2-40B4-BE49-F238E27FC236}">
                <a16:creationId xmlns:a16="http://schemas.microsoft.com/office/drawing/2014/main" id="{BD61E6B0-9AA6-4699-9F6A-36589F5BA316}"/>
              </a:ext>
            </a:extLst>
          </p:cNvPr>
          <p:cNvSpPr txBox="1"/>
          <p:nvPr/>
        </p:nvSpPr>
        <p:spPr>
          <a:xfrm>
            <a:off x="3853543" y="723454"/>
            <a:ext cx="6292235" cy="1446550"/>
          </a:xfrm>
          <a:prstGeom prst="rect">
            <a:avLst/>
          </a:prstGeom>
          <a:noFill/>
        </p:spPr>
        <p:txBody>
          <a:bodyPr wrap="none" rtlCol="0">
            <a:spAutoFit/>
          </a:bodyPr>
          <a:lstStyle/>
          <a:p>
            <a:r>
              <a:rPr lang="en-GB" sz="4400" dirty="0">
                <a:solidFill>
                  <a:srgbClr val="579041"/>
                </a:solidFill>
                <a:latin typeface="+mj-lt"/>
              </a:rPr>
              <a:t>re-generative sustainability</a:t>
            </a:r>
          </a:p>
          <a:p>
            <a:r>
              <a:rPr lang="en-GB" sz="4400" dirty="0">
                <a:solidFill>
                  <a:srgbClr val="579041"/>
                </a:solidFill>
                <a:latin typeface="+mj-lt"/>
              </a:rPr>
              <a:t>circular economy</a:t>
            </a:r>
          </a:p>
        </p:txBody>
      </p:sp>
    </p:spTree>
    <p:extLst>
      <p:ext uri="{BB962C8B-B14F-4D97-AF65-F5344CB8AC3E}">
        <p14:creationId xmlns:p14="http://schemas.microsoft.com/office/powerpoint/2010/main" val="3817316202"/>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B02817-6D8C-4B15-AF26-C587BBC90F15}"/>
              </a:ext>
            </a:extLst>
          </p:cNvPr>
          <p:cNvSpPr/>
          <p:nvPr/>
        </p:nvSpPr>
        <p:spPr>
          <a:xfrm>
            <a:off x="0" y="0"/>
            <a:ext cx="12192000" cy="5870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3E20DC1-D89C-4EAE-B3F1-6240D064C6F0}"/>
              </a:ext>
            </a:extLst>
          </p:cNvPr>
          <p:cNvSpPr txBox="1"/>
          <p:nvPr/>
        </p:nvSpPr>
        <p:spPr>
          <a:xfrm>
            <a:off x="1263133" y="5994112"/>
            <a:ext cx="10170366" cy="584775"/>
          </a:xfrm>
          <a:prstGeom prst="rect">
            <a:avLst/>
          </a:prstGeom>
          <a:noFill/>
        </p:spPr>
        <p:txBody>
          <a:bodyPr wrap="square">
            <a:spAutoFit/>
          </a:bodyPr>
          <a:lstStyle/>
          <a:p>
            <a:r>
              <a:rPr lang="en-GB" sz="3200" spc="300" dirty="0">
                <a:solidFill>
                  <a:schemeClr val="tx1">
                    <a:lumMod val="50000"/>
                    <a:lumOff val="50000"/>
                  </a:schemeClr>
                </a:solidFill>
                <a:latin typeface="+mj-lt"/>
              </a:rPr>
              <a:t>PRODUCT INNOVATION PRIMER </a:t>
            </a:r>
            <a:r>
              <a:rPr lang="en-GB" sz="3200" spc="300" dirty="0">
                <a:solidFill>
                  <a:schemeClr val="bg1"/>
                </a:solidFill>
                <a:latin typeface="+mj-lt"/>
              </a:rPr>
              <a:t>-</a:t>
            </a:r>
            <a:r>
              <a:rPr lang="en-GB" sz="3200" spc="300" dirty="0">
                <a:solidFill>
                  <a:srgbClr val="FFFF00"/>
                </a:solidFill>
                <a:latin typeface="+mj-lt"/>
              </a:rPr>
              <a:t> </a:t>
            </a:r>
            <a:r>
              <a:rPr lang="en-GB" sz="3200" i="1" spc="600" dirty="0">
                <a:solidFill>
                  <a:schemeClr val="bg1"/>
                </a:solidFill>
                <a:latin typeface="+mj-lt"/>
              </a:rPr>
              <a:t>COSMETICS</a:t>
            </a:r>
          </a:p>
        </p:txBody>
      </p:sp>
      <p:pic>
        <p:nvPicPr>
          <p:cNvPr id="9218" name="Picture 2" descr="Principles for Next Generation Risk Assessment of Cosmetics | EU Science Hub">
            <a:extLst>
              <a:ext uri="{FF2B5EF4-FFF2-40B4-BE49-F238E27FC236}">
                <a16:creationId xmlns:a16="http://schemas.microsoft.com/office/drawing/2014/main" id="{0ADADCF9-0557-4DED-B881-532D0B348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12197658" cy="5133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3D36CF2-6A2B-4F24-B554-9850F4AD63BF}"/>
              </a:ext>
            </a:extLst>
          </p:cNvPr>
          <p:cNvSpPr/>
          <p:nvPr/>
        </p:nvSpPr>
        <p:spPr>
          <a:xfrm>
            <a:off x="0" y="0"/>
            <a:ext cx="12192000" cy="5870288"/>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4944950"/>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2F4A8-407A-4634-AA9E-0C94B9A44F9B}"/>
              </a:ext>
            </a:extLst>
          </p:cNvPr>
          <p:cNvSpPr txBox="1"/>
          <p:nvPr/>
        </p:nvSpPr>
        <p:spPr>
          <a:xfrm>
            <a:off x="2432181" y="1943657"/>
            <a:ext cx="8334864" cy="2970685"/>
          </a:xfrm>
          <a:prstGeom prst="rect">
            <a:avLst/>
          </a:prstGeom>
          <a:noFill/>
        </p:spPr>
        <p:txBody>
          <a:bodyPr wrap="square">
            <a:spAutoFit/>
          </a:bodyPr>
          <a:lstStyle/>
          <a:p>
            <a:pPr>
              <a:lnSpc>
                <a:spcPct val="150000"/>
              </a:lnSpc>
            </a:pPr>
            <a:r>
              <a:rPr lang="en-GB" sz="3200" spc="300" dirty="0">
                <a:solidFill>
                  <a:srgbClr val="FFFF00"/>
                </a:solidFill>
                <a:latin typeface="+mj-lt"/>
              </a:rPr>
              <a:t>Anthropological</a:t>
            </a:r>
            <a:r>
              <a:rPr lang="en-GB" sz="3200" spc="300" dirty="0">
                <a:solidFill>
                  <a:schemeClr val="bg1"/>
                </a:solidFill>
                <a:latin typeface="+mj-lt"/>
              </a:rPr>
              <a:t> </a:t>
            </a:r>
            <a:r>
              <a:rPr lang="en-GB" sz="3200" spc="300" dirty="0">
                <a:solidFill>
                  <a:srgbClr val="FFFF00"/>
                </a:solidFill>
                <a:latin typeface="+mj-lt"/>
              </a:rPr>
              <a:t>Exemplar</a:t>
            </a:r>
          </a:p>
          <a:p>
            <a:pPr>
              <a:lnSpc>
                <a:spcPct val="150000"/>
              </a:lnSpc>
            </a:pPr>
            <a:r>
              <a:rPr lang="en-GB" sz="3200" spc="300" dirty="0">
                <a:solidFill>
                  <a:srgbClr val="FFFF00"/>
                </a:solidFill>
                <a:latin typeface="+mj-lt"/>
              </a:rPr>
              <a:t>Universal Innovation Scenario</a:t>
            </a:r>
          </a:p>
          <a:p>
            <a:pPr>
              <a:lnSpc>
                <a:spcPct val="150000"/>
              </a:lnSpc>
            </a:pPr>
            <a:r>
              <a:rPr lang="en-GB" sz="3200" spc="300" dirty="0">
                <a:solidFill>
                  <a:srgbClr val="FFFF00"/>
                </a:solidFill>
                <a:latin typeface="+mj-lt"/>
              </a:rPr>
              <a:t>Cosmetics Innovation Practice</a:t>
            </a:r>
          </a:p>
          <a:p>
            <a:pPr>
              <a:lnSpc>
                <a:spcPct val="150000"/>
              </a:lnSpc>
            </a:pPr>
            <a:r>
              <a:rPr lang="en-GB" sz="3200" spc="300" dirty="0">
                <a:solidFill>
                  <a:srgbClr val="FFFF00"/>
                </a:solidFill>
                <a:latin typeface="+mj-lt"/>
              </a:rPr>
              <a:t>Circular Economy Product Innovation</a:t>
            </a:r>
          </a:p>
        </p:txBody>
      </p:sp>
    </p:spTree>
    <p:extLst>
      <p:ext uri="{BB962C8B-B14F-4D97-AF65-F5344CB8AC3E}">
        <p14:creationId xmlns:p14="http://schemas.microsoft.com/office/powerpoint/2010/main" val="853463749"/>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3B4200-2579-40A7-8CD5-B81B22AAF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19" y="990600"/>
            <a:ext cx="3203945" cy="3228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0CB634-C9D9-4E12-88AA-3667C70F5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770" y="990600"/>
            <a:ext cx="3461785" cy="3228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ECCD9C-DE2A-4344-9554-112182BDF915}"/>
              </a:ext>
            </a:extLst>
          </p:cNvPr>
          <p:cNvSpPr txBox="1"/>
          <p:nvPr/>
        </p:nvSpPr>
        <p:spPr>
          <a:xfrm>
            <a:off x="3957770" y="4366814"/>
            <a:ext cx="3022945" cy="430887"/>
          </a:xfrm>
          <a:prstGeom prst="rect">
            <a:avLst/>
          </a:prstGeom>
          <a:noFill/>
        </p:spPr>
        <p:txBody>
          <a:bodyPr wrap="square" rtlCol="0">
            <a:spAutoFit/>
          </a:bodyPr>
          <a:lstStyle/>
          <a:p>
            <a:r>
              <a:rPr lang="en-GB" sz="1100" b="0" i="0" dirty="0">
                <a:solidFill>
                  <a:schemeClr val="bg1"/>
                </a:solidFill>
                <a:effectLst/>
                <a:latin typeface="+mj-lt"/>
              </a:rPr>
              <a:t>Merit's cosmetic box</a:t>
            </a:r>
          </a:p>
          <a:p>
            <a:r>
              <a:rPr lang="en-GB" sz="1100" b="0" i="0" dirty="0">
                <a:solidFill>
                  <a:schemeClr val="bg1"/>
                </a:solidFill>
                <a:effectLst/>
                <a:latin typeface="+mj-lt"/>
              </a:rPr>
              <a:t>circa 1390-1352 BC</a:t>
            </a:r>
            <a:endParaRPr lang="en-GB" sz="1100" dirty="0">
              <a:solidFill>
                <a:schemeClr val="bg1"/>
              </a:solidFill>
              <a:latin typeface="+mj-lt"/>
            </a:endParaRPr>
          </a:p>
        </p:txBody>
      </p:sp>
      <p:sp>
        <p:nvSpPr>
          <p:cNvPr id="8" name="TextBox 7">
            <a:extLst>
              <a:ext uri="{FF2B5EF4-FFF2-40B4-BE49-F238E27FC236}">
                <a16:creationId xmlns:a16="http://schemas.microsoft.com/office/drawing/2014/main" id="{2B3628FD-3187-4233-A2AF-C0B4D7362728}"/>
              </a:ext>
            </a:extLst>
          </p:cNvPr>
          <p:cNvSpPr txBox="1"/>
          <p:nvPr/>
        </p:nvSpPr>
        <p:spPr>
          <a:xfrm>
            <a:off x="402719" y="4366813"/>
            <a:ext cx="2971800" cy="430887"/>
          </a:xfrm>
          <a:prstGeom prst="rect">
            <a:avLst/>
          </a:prstGeom>
          <a:noFill/>
        </p:spPr>
        <p:txBody>
          <a:bodyPr wrap="square">
            <a:spAutoFit/>
          </a:bodyPr>
          <a:lstStyle/>
          <a:p>
            <a:r>
              <a:rPr lang="en-US" sz="1100" b="0" i="0" dirty="0">
                <a:solidFill>
                  <a:schemeClr val="bg1"/>
                </a:solidFill>
                <a:effectLst/>
                <a:latin typeface="+mj-lt"/>
              </a:rPr>
              <a:t>Cosmetic Box of the Royal Butler </a:t>
            </a:r>
            <a:r>
              <a:rPr lang="en-US" sz="1100" b="0" i="0" dirty="0" err="1">
                <a:solidFill>
                  <a:schemeClr val="bg1"/>
                </a:solidFill>
                <a:effectLst/>
                <a:latin typeface="+mj-lt"/>
              </a:rPr>
              <a:t>Kemeni</a:t>
            </a:r>
            <a:r>
              <a:rPr lang="en-US" sz="1100" b="0" i="0" dirty="0">
                <a:solidFill>
                  <a:schemeClr val="bg1"/>
                </a:solidFill>
                <a:effectLst/>
                <a:latin typeface="+mj-lt"/>
              </a:rPr>
              <a:t>; </a:t>
            </a:r>
          </a:p>
          <a:p>
            <a:r>
              <a:rPr lang="en-US" sz="1100" b="0" i="0" dirty="0">
                <a:solidFill>
                  <a:schemeClr val="bg1"/>
                </a:solidFill>
                <a:effectLst/>
                <a:latin typeface="+mj-lt"/>
              </a:rPr>
              <a:t>1814–1805 BC</a:t>
            </a:r>
            <a:endParaRPr lang="en-GB" sz="1100" dirty="0">
              <a:solidFill>
                <a:schemeClr val="bg1"/>
              </a:solidFill>
              <a:latin typeface="+mj-lt"/>
            </a:endParaRPr>
          </a:p>
        </p:txBody>
      </p:sp>
      <p:pic>
        <p:nvPicPr>
          <p:cNvPr id="9" name="Picture 6">
            <a:extLst>
              <a:ext uri="{FF2B5EF4-FFF2-40B4-BE49-F238E27FC236}">
                <a16:creationId xmlns:a16="http://schemas.microsoft.com/office/drawing/2014/main" id="{E7DF2062-09CA-45DD-B299-F01E9C36D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873" y="990599"/>
            <a:ext cx="4035759" cy="3228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B35C61-6717-4650-8B0A-8035FE65E610}"/>
              </a:ext>
            </a:extLst>
          </p:cNvPr>
          <p:cNvSpPr txBox="1"/>
          <p:nvPr/>
        </p:nvSpPr>
        <p:spPr>
          <a:xfrm>
            <a:off x="7838873" y="4366814"/>
            <a:ext cx="3768927" cy="430887"/>
          </a:xfrm>
          <a:prstGeom prst="rect">
            <a:avLst/>
          </a:prstGeom>
          <a:noFill/>
        </p:spPr>
        <p:txBody>
          <a:bodyPr wrap="square" rtlCol="0">
            <a:spAutoFit/>
          </a:bodyPr>
          <a:lstStyle/>
          <a:p>
            <a:r>
              <a:rPr lang="en-US" sz="1100" b="0" i="0" dirty="0">
                <a:solidFill>
                  <a:schemeClr val="bg1"/>
                </a:solidFill>
                <a:effectLst/>
                <a:latin typeface="+mj-lt"/>
              </a:rPr>
              <a:t>Cosmetic box in the shape of an Egyptian composite capital</a:t>
            </a:r>
          </a:p>
          <a:p>
            <a:r>
              <a:rPr lang="en-US" sz="1100" b="0" i="0" dirty="0">
                <a:solidFill>
                  <a:schemeClr val="bg1"/>
                </a:solidFill>
                <a:effectLst/>
                <a:latin typeface="+mj-lt"/>
              </a:rPr>
              <a:t>664–300 BC</a:t>
            </a:r>
            <a:endParaRPr lang="en-GB" sz="1100" dirty="0">
              <a:solidFill>
                <a:schemeClr val="bg1"/>
              </a:solidFill>
              <a:latin typeface="+mj-lt"/>
            </a:endParaRPr>
          </a:p>
        </p:txBody>
      </p:sp>
      <p:sp>
        <p:nvSpPr>
          <p:cNvPr id="4" name="Rectangle 3">
            <a:extLst>
              <a:ext uri="{FF2B5EF4-FFF2-40B4-BE49-F238E27FC236}">
                <a16:creationId xmlns:a16="http://schemas.microsoft.com/office/drawing/2014/main" id="{F905E72E-3835-4739-806C-64AC0D808AE5}"/>
              </a:ext>
            </a:extLst>
          </p:cNvPr>
          <p:cNvSpPr/>
          <p:nvPr/>
        </p:nvSpPr>
        <p:spPr>
          <a:xfrm>
            <a:off x="0" y="5629275"/>
            <a:ext cx="12192000" cy="1228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939EC5D-D672-49A9-8C21-CF06094CB387}"/>
              </a:ext>
            </a:extLst>
          </p:cNvPr>
          <p:cNvSpPr txBox="1"/>
          <p:nvPr/>
        </p:nvSpPr>
        <p:spPr>
          <a:xfrm>
            <a:off x="3374519" y="5753098"/>
            <a:ext cx="7754460" cy="754694"/>
          </a:xfrm>
          <a:prstGeom prst="rect">
            <a:avLst/>
          </a:prstGeom>
          <a:noFill/>
        </p:spPr>
        <p:txBody>
          <a:bodyPr wrap="square">
            <a:spAutoFit/>
          </a:bodyPr>
          <a:lstStyle/>
          <a:p>
            <a:pPr>
              <a:lnSpc>
                <a:spcPct val="150000"/>
              </a:lnSpc>
            </a:pPr>
            <a:r>
              <a:rPr lang="en-GB" sz="3200" spc="300" dirty="0">
                <a:latin typeface="+mj-lt"/>
              </a:rPr>
              <a:t>Anthropological Exemplar</a:t>
            </a:r>
          </a:p>
        </p:txBody>
      </p:sp>
      <p:sp>
        <p:nvSpPr>
          <p:cNvPr id="11" name="Rectangle 10">
            <a:extLst>
              <a:ext uri="{FF2B5EF4-FFF2-40B4-BE49-F238E27FC236}">
                <a16:creationId xmlns:a16="http://schemas.microsoft.com/office/drawing/2014/main" id="{F30FCB74-18E2-462F-9491-E6CC94E0ECB9}"/>
              </a:ext>
            </a:extLst>
          </p:cNvPr>
          <p:cNvSpPr/>
          <p:nvPr/>
        </p:nvSpPr>
        <p:spPr>
          <a:xfrm>
            <a:off x="0" y="0"/>
            <a:ext cx="12192000" cy="5629276"/>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0551048"/>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A4D83DD8-3C81-44B9-90E8-832EBAEA62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4721255" y="984860"/>
            <a:ext cx="3470245" cy="4700828"/>
          </a:xfrm>
          <a:prstGeom prst="rect">
            <a:avLst/>
          </a:prstGeom>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602A87-58C2-4C70-98B2-300885CE7158}"/>
              </a:ext>
            </a:extLst>
          </p:cNvPr>
          <p:cNvSpPr txBox="1"/>
          <p:nvPr/>
        </p:nvSpPr>
        <p:spPr>
          <a:xfrm>
            <a:off x="4721255" y="5762537"/>
            <a:ext cx="1978679" cy="600164"/>
          </a:xfrm>
          <a:prstGeom prst="rect">
            <a:avLst/>
          </a:prstGeom>
          <a:noFill/>
        </p:spPr>
        <p:txBody>
          <a:bodyPr wrap="square">
            <a:spAutoFit/>
          </a:bodyPr>
          <a:lstStyle/>
          <a:p>
            <a:r>
              <a:rPr lang="en-US" sz="1100" b="0" i="0" dirty="0">
                <a:solidFill>
                  <a:schemeClr val="bg1"/>
                </a:solidFill>
                <a:effectLst/>
                <a:latin typeface="+mj-lt"/>
              </a:rPr>
              <a:t>Neferneferuaten Nefertiti </a:t>
            </a:r>
          </a:p>
          <a:p>
            <a:r>
              <a:rPr lang="en-GB" sz="1100" dirty="0">
                <a:solidFill>
                  <a:schemeClr val="bg1"/>
                </a:solidFill>
                <a:latin typeface="+mj-lt"/>
              </a:rPr>
              <a:t>b</a:t>
            </a:r>
            <a:r>
              <a:rPr lang="en-GB" sz="1100" b="0" i="0" dirty="0">
                <a:solidFill>
                  <a:schemeClr val="bg1"/>
                </a:solidFill>
                <a:effectLst/>
                <a:latin typeface="+mj-lt"/>
              </a:rPr>
              <a:t>orn 1370 BC</a:t>
            </a:r>
            <a:endParaRPr lang="en-US" sz="1100" b="0" i="0" dirty="0">
              <a:solidFill>
                <a:schemeClr val="bg1"/>
              </a:solidFill>
              <a:effectLst/>
              <a:latin typeface="+mj-lt"/>
            </a:endParaRPr>
          </a:p>
          <a:p>
            <a:r>
              <a:rPr lang="en-US" sz="1100" dirty="0">
                <a:solidFill>
                  <a:schemeClr val="bg1"/>
                </a:solidFill>
                <a:latin typeface="+mj-lt"/>
              </a:rPr>
              <a:t>( ‘</a:t>
            </a:r>
            <a:r>
              <a:rPr lang="en-US" sz="1100" b="0" i="0" dirty="0">
                <a:solidFill>
                  <a:schemeClr val="bg1"/>
                </a:solidFill>
                <a:effectLst/>
                <a:latin typeface="+mj-lt"/>
              </a:rPr>
              <a:t>the beauty has come’)</a:t>
            </a:r>
            <a:endParaRPr lang="en-GB" sz="1100" dirty="0">
              <a:solidFill>
                <a:schemeClr val="bg1"/>
              </a:solidFill>
              <a:latin typeface="+mj-lt"/>
            </a:endParaRPr>
          </a:p>
        </p:txBody>
      </p:sp>
    </p:spTree>
    <p:extLst>
      <p:ext uri="{BB962C8B-B14F-4D97-AF65-F5344CB8AC3E}">
        <p14:creationId xmlns:p14="http://schemas.microsoft.com/office/powerpoint/2010/main" val="3053636405"/>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F8A90-F5DA-4625-A6D6-C519F65BF3D7}"/>
              </a:ext>
            </a:extLst>
          </p:cNvPr>
          <p:cNvSpPr txBox="1"/>
          <p:nvPr/>
        </p:nvSpPr>
        <p:spPr>
          <a:xfrm>
            <a:off x="894355" y="2199782"/>
            <a:ext cx="2878667" cy="1954381"/>
          </a:xfrm>
          <a:prstGeom prst="rect">
            <a:avLst/>
          </a:prstGeom>
          <a:noFill/>
        </p:spPr>
        <p:txBody>
          <a:bodyPr wrap="square">
            <a:spAutoFit/>
          </a:bodyPr>
          <a:lstStyle/>
          <a:p>
            <a:pPr algn="r"/>
            <a:r>
              <a:rPr lang="en-US" sz="1100" b="0" i="0" dirty="0">
                <a:solidFill>
                  <a:schemeClr val="bg1"/>
                </a:solidFill>
                <a:effectLst/>
                <a:latin typeface="+mj-lt"/>
              </a:rPr>
              <a:t>The two main forms of eye makeup were </a:t>
            </a:r>
            <a:r>
              <a:rPr lang="en-US" sz="1100" b="1" i="0" dirty="0" err="1">
                <a:solidFill>
                  <a:srgbClr val="FFFF00"/>
                </a:solidFill>
                <a:effectLst/>
                <a:latin typeface="+mj-lt"/>
              </a:rPr>
              <a:t>grepond</a:t>
            </a:r>
            <a:r>
              <a:rPr lang="en-US" sz="1100" b="1" i="0" dirty="0">
                <a:solidFill>
                  <a:srgbClr val="FFFF00"/>
                </a:solidFill>
                <a:effectLst/>
                <a:latin typeface="+mj-lt"/>
              </a:rPr>
              <a:t> </a:t>
            </a:r>
            <a:r>
              <a:rPr lang="en-US" sz="1100" i="0" dirty="0">
                <a:solidFill>
                  <a:schemeClr val="bg1"/>
                </a:solidFill>
                <a:effectLst/>
                <a:latin typeface="+mj-lt"/>
              </a:rPr>
              <a:t>eye paint and </a:t>
            </a:r>
            <a:r>
              <a:rPr lang="en-US" sz="1100" b="1" i="0" dirty="0">
                <a:solidFill>
                  <a:srgbClr val="FFFF00"/>
                </a:solidFill>
                <a:effectLst/>
                <a:latin typeface="+mj-lt"/>
              </a:rPr>
              <a:t>black kohl</a:t>
            </a:r>
            <a:r>
              <a:rPr lang="en-US" sz="1100" b="0" i="0" dirty="0">
                <a:solidFill>
                  <a:srgbClr val="FFFF00"/>
                </a:solidFill>
                <a:effectLst/>
                <a:latin typeface="+mj-lt"/>
              </a:rPr>
              <a:t>. </a:t>
            </a:r>
            <a:r>
              <a:rPr lang="en-US" sz="1100" b="0" i="0" dirty="0">
                <a:solidFill>
                  <a:schemeClr val="bg1"/>
                </a:solidFill>
                <a:effectLst/>
                <a:latin typeface="+mj-lt"/>
              </a:rPr>
              <a:t>The green eye paint was made of malachite, a copper carbonate pigment, and the black kohl was made from galena, a dark grey ore. Crushed charcoal was also used in this process.</a:t>
            </a:r>
          </a:p>
          <a:p>
            <a:pPr algn="r"/>
            <a:endParaRPr lang="en-US" sz="1100" dirty="0">
              <a:solidFill>
                <a:schemeClr val="bg1"/>
              </a:solidFill>
              <a:latin typeface="+mj-lt"/>
            </a:endParaRPr>
          </a:p>
          <a:p>
            <a:pPr algn="r"/>
            <a:r>
              <a:rPr lang="en-US" sz="1100" b="1" i="0" dirty="0" err="1">
                <a:solidFill>
                  <a:srgbClr val="FFFF00"/>
                </a:solidFill>
                <a:effectLst/>
                <a:latin typeface="+mj-lt"/>
              </a:rPr>
              <a:t>Mesdemet</a:t>
            </a:r>
            <a:r>
              <a:rPr lang="en-US" sz="1100" b="1" i="0" dirty="0">
                <a:solidFill>
                  <a:srgbClr val="FFFF00"/>
                </a:solidFill>
                <a:effectLst/>
                <a:latin typeface="+mj-lt"/>
              </a:rPr>
              <a:t> </a:t>
            </a:r>
            <a:r>
              <a:rPr lang="en-US" sz="1100" b="0" i="0" dirty="0">
                <a:solidFill>
                  <a:schemeClr val="bg1"/>
                </a:solidFill>
                <a:effectLst/>
                <a:latin typeface="+mj-lt"/>
              </a:rPr>
              <a:t>or </a:t>
            </a:r>
            <a:r>
              <a:rPr lang="en-US" sz="1100" b="1" i="0" dirty="0">
                <a:solidFill>
                  <a:srgbClr val="FFFF00"/>
                </a:solidFill>
                <a:effectLst/>
                <a:latin typeface="+mj-lt"/>
              </a:rPr>
              <a:t>kohl</a:t>
            </a:r>
            <a:r>
              <a:rPr lang="en-US" sz="1100" b="0" i="0" dirty="0">
                <a:solidFill>
                  <a:schemeClr val="bg1"/>
                </a:solidFill>
                <a:effectLst/>
                <a:latin typeface="+mj-lt"/>
              </a:rPr>
              <a:t> was used for lining the eyes and were revealed to bring along potent health benefits in the form of protection from disease, bugs and sun rays</a:t>
            </a:r>
            <a:endParaRPr lang="en-GB" sz="1100" dirty="0">
              <a:solidFill>
                <a:schemeClr val="bg1"/>
              </a:solidFill>
              <a:latin typeface="+mj-lt"/>
            </a:endParaRPr>
          </a:p>
        </p:txBody>
      </p:sp>
      <p:sp>
        <p:nvSpPr>
          <p:cNvPr id="5" name="TextBox 4">
            <a:extLst>
              <a:ext uri="{FF2B5EF4-FFF2-40B4-BE49-F238E27FC236}">
                <a16:creationId xmlns:a16="http://schemas.microsoft.com/office/drawing/2014/main" id="{613F8AB0-78F8-4ED4-AD42-A7BAD9314B7A}"/>
              </a:ext>
            </a:extLst>
          </p:cNvPr>
          <p:cNvSpPr txBox="1"/>
          <p:nvPr/>
        </p:nvSpPr>
        <p:spPr>
          <a:xfrm>
            <a:off x="8279873" y="3037140"/>
            <a:ext cx="2878667" cy="938719"/>
          </a:xfrm>
          <a:prstGeom prst="rect">
            <a:avLst/>
          </a:prstGeom>
          <a:noFill/>
        </p:spPr>
        <p:txBody>
          <a:bodyPr wrap="square">
            <a:spAutoFit/>
          </a:bodyPr>
          <a:lstStyle/>
          <a:p>
            <a:r>
              <a:rPr lang="en-US" sz="1100" b="0" i="0" dirty="0">
                <a:solidFill>
                  <a:schemeClr val="bg1"/>
                </a:solidFill>
                <a:effectLst/>
                <a:latin typeface="+mj-lt"/>
              </a:rPr>
              <a:t>The use of cosmetics in ancient Egypt varied slightly between </a:t>
            </a:r>
            <a:r>
              <a:rPr lang="en-US" sz="1100" b="1" i="0" dirty="0">
                <a:solidFill>
                  <a:srgbClr val="FFFF00"/>
                </a:solidFill>
                <a:effectLst/>
                <a:latin typeface="+mj-lt"/>
              </a:rPr>
              <a:t>social classes</a:t>
            </a:r>
            <a:r>
              <a:rPr lang="en-US" sz="1100" b="0" i="0" dirty="0">
                <a:solidFill>
                  <a:schemeClr val="bg1"/>
                </a:solidFill>
                <a:effectLst/>
                <a:latin typeface="+mj-lt"/>
              </a:rPr>
              <a:t>, where more make-up was worn by higher class individuals as wealthier individuals could afford more cosmetics. </a:t>
            </a:r>
            <a:endParaRPr lang="en-GB" sz="1100" dirty="0">
              <a:solidFill>
                <a:schemeClr val="bg1"/>
              </a:solidFill>
              <a:latin typeface="+mj-lt"/>
            </a:endParaRPr>
          </a:p>
        </p:txBody>
      </p:sp>
      <p:pic>
        <p:nvPicPr>
          <p:cNvPr id="2050" name="Picture 2">
            <a:extLst>
              <a:ext uri="{FF2B5EF4-FFF2-40B4-BE49-F238E27FC236}">
                <a16:creationId xmlns:a16="http://schemas.microsoft.com/office/drawing/2014/main" id="{EBD4A15B-5110-47A9-896E-53FAF15F2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517" y="4383681"/>
            <a:ext cx="2235749" cy="15756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602A87-58C2-4C70-98B2-300885CE7158}"/>
              </a:ext>
            </a:extLst>
          </p:cNvPr>
          <p:cNvSpPr txBox="1"/>
          <p:nvPr/>
        </p:nvSpPr>
        <p:spPr>
          <a:xfrm>
            <a:off x="5194382" y="4639494"/>
            <a:ext cx="1978679" cy="600164"/>
          </a:xfrm>
          <a:prstGeom prst="rect">
            <a:avLst/>
          </a:prstGeom>
          <a:noFill/>
        </p:spPr>
        <p:txBody>
          <a:bodyPr wrap="square">
            <a:spAutoFit/>
          </a:bodyPr>
          <a:lstStyle/>
          <a:p>
            <a:r>
              <a:rPr lang="en-US" sz="1100" b="0" i="0" dirty="0">
                <a:solidFill>
                  <a:schemeClr val="bg1"/>
                </a:solidFill>
                <a:effectLst/>
                <a:latin typeface="+mj-lt"/>
              </a:rPr>
              <a:t>Neferneferuaten Nefertiti </a:t>
            </a:r>
          </a:p>
          <a:p>
            <a:r>
              <a:rPr lang="en-GB" sz="1100" b="0" i="0" dirty="0">
                <a:solidFill>
                  <a:schemeClr val="bg1"/>
                </a:solidFill>
                <a:effectLst/>
                <a:latin typeface="+mj-lt"/>
              </a:rPr>
              <a:t>Born 1370 BC</a:t>
            </a:r>
            <a:endParaRPr lang="en-US" sz="1100" b="0" i="0" dirty="0">
              <a:solidFill>
                <a:schemeClr val="bg1"/>
              </a:solidFill>
              <a:effectLst/>
              <a:latin typeface="+mj-lt"/>
            </a:endParaRPr>
          </a:p>
          <a:p>
            <a:r>
              <a:rPr lang="en-US" sz="1100" dirty="0">
                <a:solidFill>
                  <a:schemeClr val="bg1"/>
                </a:solidFill>
                <a:latin typeface="+mj-lt"/>
              </a:rPr>
              <a:t>( </a:t>
            </a:r>
            <a:r>
              <a:rPr lang="en-US" sz="1100" b="0" i="0" dirty="0">
                <a:solidFill>
                  <a:schemeClr val="bg1"/>
                </a:solidFill>
                <a:effectLst/>
                <a:latin typeface="+mj-lt"/>
              </a:rPr>
              <a:t>the beauty has come’)</a:t>
            </a:r>
            <a:endParaRPr lang="en-GB" sz="1100" dirty="0">
              <a:solidFill>
                <a:schemeClr val="bg1"/>
              </a:solidFill>
              <a:latin typeface="+mj-lt"/>
            </a:endParaRPr>
          </a:p>
        </p:txBody>
      </p:sp>
      <p:sp>
        <p:nvSpPr>
          <p:cNvPr id="12" name="TextBox 11">
            <a:extLst>
              <a:ext uri="{FF2B5EF4-FFF2-40B4-BE49-F238E27FC236}">
                <a16:creationId xmlns:a16="http://schemas.microsoft.com/office/drawing/2014/main" id="{EFB62465-89FA-49A5-9C09-0F7ABA02D961}"/>
              </a:ext>
            </a:extLst>
          </p:cNvPr>
          <p:cNvSpPr txBox="1"/>
          <p:nvPr/>
        </p:nvSpPr>
        <p:spPr>
          <a:xfrm>
            <a:off x="1625346" y="6053928"/>
            <a:ext cx="1744133" cy="430887"/>
          </a:xfrm>
          <a:prstGeom prst="rect">
            <a:avLst/>
          </a:prstGeom>
          <a:noFill/>
        </p:spPr>
        <p:txBody>
          <a:bodyPr wrap="square">
            <a:spAutoFit/>
          </a:bodyPr>
          <a:lstStyle/>
          <a:p>
            <a:pPr algn="r"/>
            <a:r>
              <a:rPr lang="en-GB" sz="1100" b="0" i="0" dirty="0">
                <a:solidFill>
                  <a:schemeClr val="bg1"/>
                </a:solidFill>
                <a:effectLst/>
                <a:latin typeface="+mj-lt"/>
              </a:rPr>
              <a:t>Narmer - mixing palette</a:t>
            </a:r>
          </a:p>
          <a:p>
            <a:pPr algn="r"/>
            <a:r>
              <a:rPr lang="en-GB" sz="1100" b="0" i="0" dirty="0">
                <a:solidFill>
                  <a:schemeClr val="bg1"/>
                </a:solidFill>
                <a:effectLst/>
                <a:latin typeface="+mj-lt"/>
              </a:rPr>
              <a:t>3200–3000 BC (circa)</a:t>
            </a:r>
            <a:endParaRPr lang="en-GB" sz="1100" dirty="0">
              <a:solidFill>
                <a:schemeClr val="bg1"/>
              </a:solidFill>
              <a:latin typeface="+mj-lt"/>
            </a:endParaRPr>
          </a:p>
        </p:txBody>
      </p:sp>
      <p:sp>
        <p:nvSpPr>
          <p:cNvPr id="14" name="TextBox 13">
            <a:extLst>
              <a:ext uri="{FF2B5EF4-FFF2-40B4-BE49-F238E27FC236}">
                <a16:creationId xmlns:a16="http://schemas.microsoft.com/office/drawing/2014/main" id="{9FDE9B3F-7CC2-4F6D-94D1-ABACE05021ED}"/>
              </a:ext>
            </a:extLst>
          </p:cNvPr>
          <p:cNvSpPr txBox="1"/>
          <p:nvPr/>
        </p:nvSpPr>
        <p:spPr>
          <a:xfrm>
            <a:off x="8279873" y="4859345"/>
            <a:ext cx="2701501" cy="1446550"/>
          </a:xfrm>
          <a:prstGeom prst="rect">
            <a:avLst/>
          </a:prstGeom>
          <a:noFill/>
        </p:spPr>
        <p:txBody>
          <a:bodyPr wrap="square">
            <a:spAutoFit/>
          </a:bodyPr>
          <a:lstStyle/>
          <a:p>
            <a:r>
              <a:rPr lang="en-US" sz="1100" b="0" i="0" dirty="0">
                <a:solidFill>
                  <a:srgbClr val="FFFF00"/>
                </a:solidFill>
                <a:effectLst/>
                <a:latin typeface="+mj-lt"/>
              </a:rPr>
              <a:t>Although there was no prominent difference between the make-up styles of the upper and lower class</a:t>
            </a:r>
            <a:r>
              <a:rPr lang="en-US" sz="1100" b="0" i="0" dirty="0">
                <a:solidFill>
                  <a:schemeClr val="bg1"/>
                </a:solidFill>
                <a:effectLst/>
                <a:latin typeface="+mj-lt"/>
              </a:rPr>
              <a:t>, noble women were known to pale their skin using creams and powders. Dark skin was associated with the lower class, who tanned while laboring in the sun, whereas pale skin was associated with the nobility.</a:t>
            </a:r>
            <a:endParaRPr lang="en-GB" sz="1100" dirty="0"/>
          </a:p>
        </p:txBody>
      </p:sp>
      <p:grpSp>
        <p:nvGrpSpPr>
          <p:cNvPr id="15" name="Group 14">
            <a:extLst>
              <a:ext uri="{FF2B5EF4-FFF2-40B4-BE49-F238E27FC236}">
                <a16:creationId xmlns:a16="http://schemas.microsoft.com/office/drawing/2014/main" id="{272C50E6-511B-45BA-969F-A43004E00CD5}"/>
              </a:ext>
            </a:extLst>
          </p:cNvPr>
          <p:cNvGrpSpPr/>
          <p:nvPr/>
        </p:nvGrpSpPr>
        <p:grpSpPr>
          <a:xfrm>
            <a:off x="8246491" y="306720"/>
            <a:ext cx="3783584" cy="2396924"/>
            <a:chOff x="8246491" y="522851"/>
            <a:chExt cx="3783584" cy="2396924"/>
          </a:xfrm>
        </p:grpSpPr>
        <p:grpSp>
          <p:nvGrpSpPr>
            <p:cNvPr id="10" name="Group 9">
              <a:extLst>
                <a:ext uri="{FF2B5EF4-FFF2-40B4-BE49-F238E27FC236}">
                  <a16:creationId xmlns:a16="http://schemas.microsoft.com/office/drawing/2014/main" id="{696FA4B0-CF2E-4945-B850-848EDF95F277}"/>
                </a:ext>
              </a:extLst>
            </p:cNvPr>
            <p:cNvGrpSpPr/>
            <p:nvPr/>
          </p:nvGrpSpPr>
          <p:grpSpPr>
            <a:xfrm>
              <a:off x="8382000" y="522851"/>
              <a:ext cx="3422533" cy="1454595"/>
              <a:chOff x="8037464" y="-321372"/>
              <a:chExt cx="3970269" cy="1687386"/>
            </a:xfrm>
          </p:grpSpPr>
          <p:pic>
            <p:nvPicPr>
              <p:cNvPr id="2056" name="Picture 8" descr="Cleopatra&amp;#39;s Eye: The Significance of Kohl in Ancient Egypt – The Recipes  Project">
                <a:extLst>
                  <a:ext uri="{FF2B5EF4-FFF2-40B4-BE49-F238E27FC236}">
                    <a16:creationId xmlns:a16="http://schemas.microsoft.com/office/drawing/2014/main" id="{36F6CC8B-429D-4B21-BB94-5A401A4BAE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8" r="22168"/>
              <a:stretch/>
            </p:blipFill>
            <p:spPr bwMode="auto">
              <a:xfrm>
                <a:off x="9322118" y="-321372"/>
                <a:ext cx="1249627" cy="16522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il Harris - The Vamp 1932 Silent Movie Actress Louise Brooks Tribute -  Flapper - YouTube">
                <a:extLst>
                  <a:ext uri="{FF2B5EF4-FFF2-40B4-BE49-F238E27FC236}">
                    <a16:creationId xmlns:a16="http://schemas.microsoft.com/office/drawing/2014/main" id="{7C60558F-9974-4EEF-9E94-95CB19DDC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20" r="23420"/>
              <a:stretch/>
            </p:blipFill>
            <p:spPr bwMode="auto">
              <a:xfrm>
                <a:off x="8037464" y="-321372"/>
                <a:ext cx="1196013" cy="16873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iouxsie Sioux emerges with first new song in 8 years, &amp;quot;Love Crime&amp;quot; --  listen - Consequence">
                <a:extLst>
                  <a:ext uri="{FF2B5EF4-FFF2-40B4-BE49-F238E27FC236}">
                    <a16:creationId xmlns:a16="http://schemas.microsoft.com/office/drawing/2014/main" id="{88F4AEDE-177B-4430-8140-51D9A0833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90" r="20959"/>
              <a:stretch/>
            </p:blipFill>
            <p:spPr bwMode="auto">
              <a:xfrm>
                <a:off x="10660386" y="-321372"/>
                <a:ext cx="1347347" cy="165223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EF06F9E2-96B6-4D7E-8FAE-3EA9F36917EE}"/>
                </a:ext>
              </a:extLst>
            </p:cNvPr>
            <p:cNvSpPr txBox="1"/>
            <p:nvPr/>
          </p:nvSpPr>
          <p:spPr>
            <a:xfrm>
              <a:off x="8279873" y="2058000"/>
              <a:ext cx="856632" cy="646331"/>
            </a:xfrm>
            <a:prstGeom prst="rect">
              <a:avLst/>
            </a:prstGeom>
            <a:noFill/>
          </p:spPr>
          <p:txBody>
            <a:bodyPr wrap="square">
              <a:spAutoFit/>
            </a:bodyPr>
            <a:lstStyle/>
            <a:p>
              <a:r>
                <a:rPr lang="en-US" sz="1200" b="0" i="0" dirty="0">
                  <a:solidFill>
                    <a:schemeClr val="bg1"/>
                  </a:solidFill>
                  <a:effectLst/>
                  <a:latin typeface="+mj-lt"/>
                </a:rPr>
                <a:t>Louise</a:t>
              </a:r>
            </a:p>
            <a:p>
              <a:r>
                <a:rPr lang="en-US" sz="1200" b="0" i="0" dirty="0">
                  <a:solidFill>
                    <a:schemeClr val="bg1"/>
                  </a:solidFill>
                  <a:effectLst/>
                  <a:latin typeface="+mj-lt"/>
                </a:rPr>
                <a:t>Brookes</a:t>
              </a:r>
            </a:p>
            <a:p>
              <a:r>
                <a:rPr lang="en-US" sz="1200" dirty="0">
                  <a:solidFill>
                    <a:schemeClr val="bg1"/>
                  </a:solidFill>
                  <a:latin typeface="+mj-lt"/>
                </a:rPr>
                <a:t>1930’s</a:t>
              </a:r>
              <a:endParaRPr lang="en-GB" sz="1200" dirty="0">
                <a:solidFill>
                  <a:schemeClr val="bg1"/>
                </a:solidFill>
                <a:latin typeface="+mj-lt"/>
              </a:endParaRPr>
            </a:p>
          </p:txBody>
        </p:sp>
        <p:sp>
          <p:nvSpPr>
            <p:cNvPr id="20" name="TextBox 19">
              <a:extLst>
                <a:ext uri="{FF2B5EF4-FFF2-40B4-BE49-F238E27FC236}">
                  <a16:creationId xmlns:a16="http://schemas.microsoft.com/office/drawing/2014/main" id="{6DD89A05-E556-4F57-8703-9E9C82EC0ADA}"/>
                </a:ext>
              </a:extLst>
            </p:cNvPr>
            <p:cNvSpPr txBox="1"/>
            <p:nvPr/>
          </p:nvSpPr>
          <p:spPr>
            <a:xfrm>
              <a:off x="9489424" y="2058000"/>
              <a:ext cx="856632" cy="646331"/>
            </a:xfrm>
            <a:prstGeom prst="rect">
              <a:avLst/>
            </a:prstGeom>
            <a:noFill/>
          </p:spPr>
          <p:txBody>
            <a:bodyPr wrap="square">
              <a:spAutoFit/>
            </a:bodyPr>
            <a:lstStyle/>
            <a:p>
              <a:r>
                <a:rPr lang="en-US" sz="1200" b="0" i="0" dirty="0">
                  <a:solidFill>
                    <a:schemeClr val="bg1"/>
                  </a:solidFill>
                  <a:effectLst/>
                  <a:latin typeface="+mj-lt"/>
                </a:rPr>
                <a:t>Elizabeth Taylor</a:t>
              </a:r>
            </a:p>
            <a:p>
              <a:r>
                <a:rPr lang="en-US" sz="1200" dirty="0">
                  <a:solidFill>
                    <a:schemeClr val="bg1"/>
                  </a:solidFill>
                  <a:latin typeface="+mj-lt"/>
                </a:rPr>
                <a:t>1960’s</a:t>
              </a:r>
              <a:endParaRPr lang="en-GB" sz="1200" dirty="0">
                <a:solidFill>
                  <a:schemeClr val="bg1"/>
                </a:solidFill>
                <a:latin typeface="+mj-lt"/>
              </a:endParaRPr>
            </a:p>
          </p:txBody>
        </p:sp>
        <p:sp>
          <p:nvSpPr>
            <p:cNvPr id="21" name="TextBox 20">
              <a:extLst>
                <a:ext uri="{FF2B5EF4-FFF2-40B4-BE49-F238E27FC236}">
                  <a16:creationId xmlns:a16="http://schemas.microsoft.com/office/drawing/2014/main" id="{A64226D8-27B9-486E-B003-2F5B415393E4}"/>
                </a:ext>
              </a:extLst>
            </p:cNvPr>
            <p:cNvSpPr txBox="1"/>
            <p:nvPr/>
          </p:nvSpPr>
          <p:spPr>
            <a:xfrm>
              <a:off x="10795483" y="2058000"/>
              <a:ext cx="856632" cy="646331"/>
            </a:xfrm>
            <a:prstGeom prst="rect">
              <a:avLst/>
            </a:prstGeom>
            <a:noFill/>
          </p:spPr>
          <p:txBody>
            <a:bodyPr wrap="square">
              <a:spAutoFit/>
            </a:bodyPr>
            <a:lstStyle/>
            <a:p>
              <a:r>
                <a:rPr lang="en-US" sz="1200" b="0" i="0" dirty="0" err="1">
                  <a:solidFill>
                    <a:schemeClr val="bg1"/>
                  </a:solidFill>
                  <a:effectLst/>
                  <a:latin typeface="+mj-lt"/>
                </a:rPr>
                <a:t>Siouxsie</a:t>
              </a:r>
              <a:r>
                <a:rPr lang="en-US" sz="1200" b="0" i="0" dirty="0">
                  <a:solidFill>
                    <a:schemeClr val="bg1"/>
                  </a:solidFill>
                  <a:effectLst/>
                  <a:latin typeface="+mj-lt"/>
                </a:rPr>
                <a:t> Sioux</a:t>
              </a:r>
            </a:p>
            <a:p>
              <a:r>
                <a:rPr lang="en-US" sz="1200" dirty="0">
                  <a:solidFill>
                    <a:schemeClr val="bg1"/>
                  </a:solidFill>
                  <a:latin typeface="+mj-lt"/>
                </a:rPr>
                <a:t>1980’s</a:t>
              </a:r>
              <a:endParaRPr lang="en-GB" sz="1200" dirty="0">
                <a:solidFill>
                  <a:schemeClr val="bg1"/>
                </a:solidFill>
                <a:latin typeface="+mj-lt"/>
              </a:endParaRPr>
            </a:p>
          </p:txBody>
        </p:sp>
        <p:sp>
          <p:nvSpPr>
            <p:cNvPr id="23" name="TextBox 22">
              <a:extLst>
                <a:ext uri="{FF2B5EF4-FFF2-40B4-BE49-F238E27FC236}">
                  <a16:creationId xmlns:a16="http://schemas.microsoft.com/office/drawing/2014/main" id="{DEA639D5-678F-4D35-BE81-273DFCF370CA}"/>
                </a:ext>
              </a:extLst>
            </p:cNvPr>
            <p:cNvSpPr txBox="1"/>
            <p:nvPr/>
          </p:nvSpPr>
          <p:spPr>
            <a:xfrm>
              <a:off x="8246491" y="2704331"/>
              <a:ext cx="3783584" cy="215444"/>
            </a:xfrm>
            <a:prstGeom prst="rect">
              <a:avLst/>
            </a:prstGeom>
            <a:noFill/>
          </p:spPr>
          <p:txBody>
            <a:bodyPr wrap="square">
              <a:spAutoFit/>
            </a:bodyPr>
            <a:lstStyle/>
            <a:p>
              <a:r>
                <a:rPr lang="en-GB" sz="800" b="1" dirty="0">
                  <a:solidFill>
                    <a:schemeClr val="bg1"/>
                  </a:solidFill>
                  <a:hlinkClick r:id="rId6"/>
                </a:rPr>
                <a:t>https://</a:t>
              </a:r>
              <a:r>
                <a:rPr lang="en-GB" sz="800" b="1" dirty="0" err="1">
                  <a:solidFill>
                    <a:schemeClr val="bg1"/>
                  </a:solidFill>
                  <a:hlinkClick r:id="rId6"/>
                </a:rPr>
                <a:t>edition.cnn.com</a:t>
              </a:r>
              <a:r>
                <a:rPr lang="en-GB" sz="800" b="1" dirty="0">
                  <a:solidFill>
                    <a:schemeClr val="bg1"/>
                  </a:solidFill>
                  <a:hlinkClick r:id="rId6"/>
                </a:rPr>
                <a:t>/style/article/ancient-</a:t>
              </a:r>
              <a:r>
                <a:rPr lang="en-GB" sz="800" b="1" dirty="0" err="1">
                  <a:solidFill>
                    <a:schemeClr val="bg1"/>
                  </a:solidFill>
                  <a:hlinkClick r:id="rId6"/>
                </a:rPr>
                <a:t>egypt</a:t>
              </a:r>
              <a:r>
                <a:rPr lang="en-GB" sz="800" b="1" dirty="0">
                  <a:solidFill>
                    <a:schemeClr val="bg1"/>
                  </a:solidFill>
                  <a:hlinkClick r:id="rId6"/>
                </a:rPr>
                <a:t>-beauty-ritual-artsy/</a:t>
              </a:r>
              <a:r>
                <a:rPr lang="en-GB" sz="800" b="1" dirty="0" err="1">
                  <a:solidFill>
                    <a:schemeClr val="bg1"/>
                  </a:solidFill>
                  <a:hlinkClick r:id="rId6"/>
                </a:rPr>
                <a:t>index.html</a:t>
              </a:r>
              <a:endParaRPr lang="en-GB" sz="800" b="1" dirty="0">
                <a:solidFill>
                  <a:schemeClr val="bg1"/>
                </a:solidFill>
              </a:endParaRPr>
            </a:p>
          </p:txBody>
        </p:sp>
      </p:grpSp>
      <p:pic>
        <p:nvPicPr>
          <p:cNvPr id="25" name="Picture 2">
            <a:extLst>
              <a:ext uri="{FF2B5EF4-FFF2-40B4-BE49-F238E27FC236}">
                <a16:creationId xmlns:a16="http://schemas.microsoft.com/office/drawing/2014/main" id="{D2128EF2-356A-4A8C-8E43-0FB1ED934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605" y="335770"/>
            <a:ext cx="1443484" cy="145459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79BFFFD-5D6F-4C72-835A-8C634A824080}"/>
              </a:ext>
            </a:extLst>
          </p:cNvPr>
          <p:cNvSpPr txBox="1"/>
          <p:nvPr/>
        </p:nvSpPr>
        <p:spPr>
          <a:xfrm>
            <a:off x="2497413" y="792294"/>
            <a:ext cx="1315445" cy="938719"/>
          </a:xfrm>
          <a:prstGeom prst="rect">
            <a:avLst/>
          </a:prstGeom>
          <a:noFill/>
        </p:spPr>
        <p:txBody>
          <a:bodyPr wrap="square">
            <a:spAutoFit/>
          </a:bodyPr>
          <a:lstStyle/>
          <a:p>
            <a:r>
              <a:rPr lang="en-US" sz="1100" b="0" i="0" dirty="0">
                <a:solidFill>
                  <a:schemeClr val="bg1"/>
                </a:solidFill>
                <a:effectLst/>
                <a:latin typeface="+mj-lt"/>
              </a:rPr>
              <a:t>Cosmetologist</a:t>
            </a:r>
          </a:p>
          <a:p>
            <a:r>
              <a:rPr lang="en-US" sz="1100" b="0" i="0" dirty="0">
                <a:solidFill>
                  <a:schemeClr val="bg1"/>
                </a:solidFill>
                <a:effectLst/>
                <a:latin typeface="+mj-lt"/>
              </a:rPr>
              <a:t>Cosmetic Box of the Royal Butler </a:t>
            </a:r>
            <a:r>
              <a:rPr lang="en-US" sz="1100" b="1" i="0" dirty="0" err="1">
                <a:solidFill>
                  <a:srgbClr val="FFFF00"/>
                </a:solidFill>
                <a:effectLst/>
                <a:latin typeface="+mj-lt"/>
              </a:rPr>
              <a:t>Kemeni</a:t>
            </a:r>
            <a:r>
              <a:rPr lang="en-US" sz="1100" b="0" i="0" dirty="0">
                <a:solidFill>
                  <a:schemeClr val="bg1"/>
                </a:solidFill>
                <a:effectLst/>
                <a:latin typeface="+mj-lt"/>
              </a:rPr>
              <a:t>; </a:t>
            </a:r>
          </a:p>
          <a:p>
            <a:r>
              <a:rPr lang="en-US" sz="1100" b="0" i="0" dirty="0">
                <a:solidFill>
                  <a:schemeClr val="bg1"/>
                </a:solidFill>
                <a:effectLst/>
                <a:latin typeface="+mj-lt"/>
              </a:rPr>
              <a:t>1814–1805 BC</a:t>
            </a:r>
            <a:endParaRPr lang="en-GB" sz="1100" dirty="0">
              <a:solidFill>
                <a:schemeClr val="bg1"/>
              </a:solidFill>
              <a:latin typeface="+mj-lt"/>
            </a:endParaRPr>
          </a:p>
        </p:txBody>
      </p:sp>
      <p:grpSp>
        <p:nvGrpSpPr>
          <p:cNvPr id="13" name="Group 12">
            <a:extLst>
              <a:ext uri="{FF2B5EF4-FFF2-40B4-BE49-F238E27FC236}">
                <a16:creationId xmlns:a16="http://schemas.microsoft.com/office/drawing/2014/main" id="{09B6227B-94DD-474B-906C-C3AF40640B62}"/>
              </a:ext>
            </a:extLst>
          </p:cNvPr>
          <p:cNvGrpSpPr/>
          <p:nvPr/>
        </p:nvGrpSpPr>
        <p:grpSpPr>
          <a:xfrm>
            <a:off x="3960300" y="1698215"/>
            <a:ext cx="4114535" cy="3577617"/>
            <a:chOff x="3460083" y="1271475"/>
            <a:chExt cx="5137913" cy="4467451"/>
          </a:xfrm>
        </p:grpSpPr>
        <p:pic>
          <p:nvPicPr>
            <p:cNvPr id="2054" name="Picture 6">
              <a:extLst>
                <a:ext uri="{FF2B5EF4-FFF2-40B4-BE49-F238E27FC236}">
                  <a16:creationId xmlns:a16="http://schemas.microsoft.com/office/drawing/2014/main" id="{A4D83DD8-3C81-44B9-90E8-832EBAEA62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33" t="5447" r="-433" b="20733"/>
            <a:stretch/>
          </p:blipFill>
          <p:spPr bwMode="auto">
            <a:xfrm>
              <a:off x="4813808" y="2336618"/>
              <a:ext cx="2430462" cy="2430462"/>
            </a:xfrm>
            <a:prstGeom prst="ellipse">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D5E0605-A7DF-44F3-AA80-A9DB7E428E72}"/>
                </a:ext>
              </a:extLst>
            </p:cNvPr>
            <p:cNvGrpSpPr/>
            <p:nvPr/>
          </p:nvGrpSpPr>
          <p:grpSpPr>
            <a:xfrm>
              <a:off x="7197362" y="1271475"/>
              <a:ext cx="1400634" cy="4315051"/>
              <a:chOff x="7747462" y="1271475"/>
              <a:chExt cx="1400634" cy="4315051"/>
            </a:xfrm>
          </p:grpSpPr>
          <p:cxnSp>
            <p:nvCxnSpPr>
              <p:cNvPr id="28" name="Straight Connector 27">
                <a:extLst>
                  <a:ext uri="{FF2B5EF4-FFF2-40B4-BE49-F238E27FC236}">
                    <a16:creationId xmlns:a16="http://schemas.microsoft.com/office/drawing/2014/main" id="{A131B592-D266-4130-AECF-FF0BA37C5228}"/>
                  </a:ext>
                </a:extLst>
              </p:cNvPr>
              <p:cNvCxnSpPr>
                <a:cxnSpLocks/>
              </p:cNvCxnSpPr>
              <p:nvPr/>
            </p:nvCxnSpPr>
            <p:spPr>
              <a:xfrm flipH="1">
                <a:off x="7747462" y="1271475"/>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5D0E3A-1216-4B08-843A-3D3C42C0DC43}"/>
                  </a:ext>
                </a:extLst>
              </p:cNvPr>
              <p:cNvCxnSpPr>
                <a:cxnSpLocks/>
              </p:cNvCxnSpPr>
              <p:nvPr/>
            </p:nvCxnSpPr>
            <p:spPr>
              <a:xfrm flipH="1" flipV="1">
                <a:off x="7747462" y="4638691"/>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89A9D73-2149-44CA-9AD5-97D907AB9AA2}"/>
                  </a:ext>
                </a:extLst>
              </p:cNvPr>
              <p:cNvCxnSpPr>
                <a:cxnSpLocks/>
              </p:cNvCxnSpPr>
              <p:nvPr/>
            </p:nvCxnSpPr>
            <p:spPr>
              <a:xfrm flipH="1">
                <a:off x="7994379" y="3428999"/>
                <a:ext cx="115371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757E641-1A9C-44FC-989E-D13487F446A5}"/>
                </a:ext>
              </a:extLst>
            </p:cNvPr>
            <p:cNvGrpSpPr/>
            <p:nvPr/>
          </p:nvGrpSpPr>
          <p:grpSpPr>
            <a:xfrm rot="10800000">
              <a:off x="3460083" y="1423875"/>
              <a:ext cx="1400634" cy="4315051"/>
              <a:chOff x="7747462" y="1271475"/>
              <a:chExt cx="1400634" cy="4315051"/>
            </a:xfrm>
          </p:grpSpPr>
          <p:cxnSp>
            <p:nvCxnSpPr>
              <p:cNvPr id="32" name="Straight Connector 31">
                <a:extLst>
                  <a:ext uri="{FF2B5EF4-FFF2-40B4-BE49-F238E27FC236}">
                    <a16:creationId xmlns:a16="http://schemas.microsoft.com/office/drawing/2014/main" id="{0CF3F7A0-2AFB-4626-B956-EAE799C4DFBD}"/>
                  </a:ext>
                </a:extLst>
              </p:cNvPr>
              <p:cNvCxnSpPr>
                <a:cxnSpLocks/>
              </p:cNvCxnSpPr>
              <p:nvPr/>
            </p:nvCxnSpPr>
            <p:spPr>
              <a:xfrm flipH="1">
                <a:off x="7747462" y="1271475"/>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37F5C0-AC89-4FE2-A88C-64D13C09E69E}"/>
                  </a:ext>
                </a:extLst>
              </p:cNvPr>
              <p:cNvCxnSpPr>
                <a:cxnSpLocks/>
              </p:cNvCxnSpPr>
              <p:nvPr/>
            </p:nvCxnSpPr>
            <p:spPr>
              <a:xfrm flipH="1" flipV="1">
                <a:off x="7747462" y="4638691"/>
                <a:ext cx="1363288" cy="9478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89C0A92-F11F-430B-B5A1-E97D3D7C5A20}"/>
                  </a:ext>
                </a:extLst>
              </p:cNvPr>
              <p:cNvCxnSpPr>
                <a:cxnSpLocks/>
              </p:cNvCxnSpPr>
              <p:nvPr/>
            </p:nvCxnSpPr>
            <p:spPr>
              <a:xfrm flipH="1">
                <a:off x="7994379" y="3428999"/>
                <a:ext cx="115371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04354533"/>
      </p:ext>
    </p:extLst>
  </p:cSld>
  <p:clrMapOvr>
    <a:masterClrMapping/>
  </p:clrMapOvr>
  <mc:AlternateContent xmlns:mc="http://schemas.openxmlformats.org/markup-compatibility/2006" xmlns:p14="http://schemas.microsoft.com/office/powerpoint/2010/main">
    <mc:Choice Requires="p14">
      <p:transition spd="slow" p14:dur="27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579</Words>
  <Application>Microsoft Office PowerPoint</Application>
  <PresentationFormat>Widescreen</PresentationFormat>
  <Paragraphs>139</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Pieniazek</dc:creator>
  <cp:lastModifiedBy>Mik Pieniazek</cp:lastModifiedBy>
  <cp:revision>135</cp:revision>
  <dcterms:created xsi:type="dcterms:W3CDTF">2021-11-16T02:23:56Z</dcterms:created>
  <dcterms:modified xsi:type="dcterms:W3CDTF">2022-10-18T10:32:33Z</dcterms:modified>
</cp:coreProperties>
</file>